
<file path=[Content_Types].xml><?xml version="1.0" encoding="utf-8"?>
<Types xmlns="http://schemas.openxmlformats.org/package/2006/content-types">
  <Default Extension="xml" ContentType="application/xml"/>
  <Default Extension="docx" ContentType="application/vnd.openxmlformats-officedocument.wordprocessingml.document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embeddings/oleObject3.bin" ContentType="application/vnd.openxmlformats-officedocument.oleObject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embeddings/oleObject4.bin" ContentType="application/vnd.openxmlformats-officedocument.oleObject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7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8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9.xml" ContentType="application/vnd.openxmlformats-officedocument.presentationml.tags+xml"/>
  <Override PartName="/ppt/notesSlides/notesSlide34.xml" ContentType="application/vnd.openxmlformats-officedocument.presentationml.notesSlide+xml"/>
  <Override PartName="/ppt/tags/tag20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21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22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23.xml" ContentType="application/vnd.openxmlformats-officedocument.presentationml.tags+xml"/>
  <Override PartName="/ppt/notesSlides/notesSlide50.xml" ContentType="application/vnd.openxmlformats-officedocument.presentationml.notesSlide+xml"/>
  <Override PartName="/ppt/embeddings/oleObject7.bin" ContentType="application/vnd.openxmlformats-officedocument.oleObject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embeddings/oleObject8.bin" ContentType="application/vnd.openxmlformats-officedocument.oleObject"/>
  <Override PartName="/ppt/notesSlides/notesSlide53.xml" ContentType="application/vnd.openxmlformats-officedocument.presentationml.notesSlide+xml"/>
  <Override PartName="/ppt/embeddings/oleObject9.bin" ContentType="application/vnd.openxmlformats-officedocument.oleObject"/>
  <Override PartName="/ppt/notesSlides/notesSlide54.xml" ContentType="application/vnd.openxmlformats-officedocument.presentationml.notesSlide+xml"/>
  <Override PartName="/ppt/embeddings/oleObject10.bin" ContentType="application/vnd.openxmlformats-officedocument.oleObject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24.xml" ContentType="application/vnd.openxmlformats-officedocument.presentationml.tags+xml"/>
  <Override PartName="/ppt/notesSlides/notesSlide61.xml" ContentType="application/vnd.openxmlformats-officedocument.presentationml.notesSlide+xml"/>
  <Override PartName="/ppt/tags/tag25.xml" ContentType="application/vnd.openxmlformats-officedocument.presentationml.tags+xml"/>
  <Override PartName="/ppt/notesSlides/notesSlide62.xml" ContentType="application/vnd.openxmlformats-officedocument.presentationml.notesSlide+xml"/>
  <Override PartName="/ppt/tags/tag26.xml" ContentType="application/vnd.openxmlformats-officedocument.presentationml.tags+xml"/>
  <Override PartName="/ppt/notesSlides/notesSlide63.xml" ContentType="application/vnd.openxmlformats-officedocument.presentationml.notesSlide+xml"/>
  <Override PartName="/ppt/tags/tag27.xml" ContentType="application/vnd.openxmlformats-officedocument.presentationml.tags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tags/tag28.xml" ContentType="application/vnd.openxmlformats-officedocument.presentationml.tags+xml"/>
  <Override PartName="/ppt/notesSlides/notesSlide67.xml" ContentType="application/vnd.openxmlformats-officedocument.presentationml.notesSlide+xml"/>
  <Override PartName="/ppt/tags/tag29.xml" ContentType="application/vnd.openxmlformats-officedocument.presentationml.tags+xml"/>
  <Override PartName="/ppt/notesSlides/notesSlide68.xml" ContentType="application/vnd.openxmlformats-officedocument.presentationml.notesSlide+xml"/>
  <Override PartName="/ppt/tags/tag30.xml" ContentType="application/vnd.openxmlformats-officedocument.presentationml.tags+xml"/>
  <Override PartName="/ppt/notesSlides/notesSlide69.xml" ContentType="application/vnd.openxmlformats-officedocument.presentationml.notesSlide+xml"/>
  <Override PartName="/ppt/tags/tag31.xml" ContentType="application/vnd.openxmlformats-officedocument.presentationml.tags+xml"/>
  <Override PartName="/ppt/notesSlides/notesSlide70.xml" ContentType="application/vnd.openxmlformats-officedocument.presentationml.notesSlide+xml"/>
  <Override PartName="/ppt/tags/tag32.xml" ContentType="application/vnd.openxmlformats-officedocument.presentationml.tags+xml"/>
  <Override PartName="/ppt/notesSlides/notesSlide71.xml" ContentType="application/vnd.openxmlformats-officedocument.presentationml.notesSlide+xml"/>
  <Override PartName="/ppt/tags/tag33.xml" ContentType="application/vnd.openxmlformats-officedocument.presentationml.tags+xml"/>
  <Override PartName="/ppt/notesSlides/notesSlide72.xml" ContentType="application/vnd.openxmlformats-officedocument.presentationml.notesSlide+xml"/>
  <Override PartName="/ppt/tags/tag34.xml" ContentType="application/vnd.openxmlformats-officedocument.presentationml.tags+xml"/>
  <Override PartName="/ppt/notesSlides/notesSlide73.xml" ContentType="application/vnd.openxmlformats-officedocument.presentationml.notesSlide+xml"/>
  <Override PartName="/ppt/tags/tag35.xml" ContentType="application/vnd.openxmlformats-officedocument.presentationml.tags+xml"/>
  <Override PartName="/ppt/notesSlides/notesSlide74.xml" ContentType="application/vnd.openxmlformats-officedocument.presentationml.notesSlide+xml"/>
  <Override PartName="/ppt/tags/tag36.xml" ContentType="application/vnd.openxmlformats-officedocument.presentationml.tags+xml"/>
  <Override PartName="/ppt/notesSlides/notesSlide75.xml" ContentType="application/vnd.openxmlformats-officedocument.presentationml.notesSlide+xml"/>
  <Override PartName="/ppt/tags/tag37.xml" ContentType="application/vnd.openxmlformats-officedocument.presentationml.tags+xml"/>
  <Override PartName="/ppt/notesSlides/notesSlide76.xml" ContentType="application/vnd.openxmlformats-officedocument.presentationml.notesSlide+xml"/>
  <Override PartName="/ppt/tags/tag38.xml" ContentType="application/vnd.openxmlformats-officedocument.presentationml.tags+xml"/>
  <Override PartName="/ppt/notesSlides/notesSlide77.xml" ContentType="application/vnd.openxmlformats-officedocument.presentationml.notesSlide+xml"/>
  <Override PartName="/ppt/tags/tag39.xml" ContentType="application/vnd.openxmlformats-officedocument.presentationml.tags+xml"/>
  <Override PartName="/ppt/notesSlides/notesSlide78.xml" ContentType="application/vnd.openxmlformats-officedocument.presentationml.notesSlide+xml"/>
  <Override PartName="/ppt/tags/tag40.xml" ContentType="application/vnd.openxmlformats-officedocument.presentationml.tags+xml"/>
  <Override PartName="/ppt/notesSlides/notesSlide79.xml" ContentType="application/vnd.openxmlformats-officedocument.presentationml.notesSlide+xml"/>
  <Override PartName="/ppt/tags/tag41.xml" ContentType="application/vnd.openxmlformats-officedocument.presentationml.tags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tags/tag42.xml" ContentType="application/vnd.openxmlformats-officedocument.presentationml.tags+xml"/>
  <Override PartName="/ppt/notesSlides/notesSlide84.xml" ContentType="application/vnd.openxmlformats-officedocument.presentationml.notesSlide+xml"/>
  <Override PartName="/ppt/tags/tag43.xml" ContentType="application/vnd.openxmlformats-officedocument.presentationml.tags+xml"/>
  <Override PartName="/ppt/notesSlides/notesSlide85.xml" ContentType="application/vnd.openxmlformats-officedocument.presentationml.notesSlide+xml"/>
  <Override PartName="/ppt/tags/tag44.xml" ContentType="application/vnd.openxmlformats-officedocument.presentationml.tags+xml"/>
  <Override PartName="/ppt/notesSlides/notesSlide86.xml" ContentType="application/vnd.openxmlformats-officedocument.presentationml.notesSlide+xml"/>
  <Override PartName="/ppt/tags/tag45.xml" ContentType="application/vnd.openxmlformats-officedocument.presentationml.tags+xml"/>
  <Override PartName="/ppt/notesSlides/notesSlide87.xml" ContentType="application/vnd.openxmlformats-officedocument.presentationml.notesSlide+xml"/>
  <Override PartName="/ppt/tags/tag46.xml" ContentType="application/vnd.openxmlformats-officedocument.presentationml.tags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91.xml" ContentType="application/vnd.openxmlformats-officedocument.presentationml.notesSlide+xml"/>
  <Override PartName="/ppt/tags/tag55.xml" ContentType="application/vnd.openxmlformats-officedocument.presentationml.tags+xml"/>
  <Override PartName="/ppt/notesSlides/notesSlide92.xml" ContentType="application/vnd.openxmlformats-officedocument.presentationml.notesSlide+xml"/>
  <Override PartName="/ppt/tags/tag56.xml" ContentType="application/vnd.openxmlformats-officedocument.presentationml.tags+xml"/>
  <Override PartName="/ppt/notesSlides/notesSlide93.xml" ContentType="application/vnd.openxmlformats-officedocument.presentationml.notesSlide+xml"/>
  <Override PartName="/ppt/tags/tag57.xml" ContentType="application/vnd.openxmlformats-officedocument.presentationml.tags+xml"/>
  <Override PartName="/ppt/notesSlides/notesSlide94.xml" ContentType="application/vnd.openxmlformats-officedocument.presentationml.notesSlide+xml"/>
  <Override PartName="/ppt/tags/tag58.xml" ContentType="application/vnd.openxmlformats-officedocument.presentationml.tags+xml"/>
  <Override PartName="/ppt/notesSlides/notesSlide95.xml" ContentType="application/vnd.openxmlformats-officedocument.presentationml.notesSlide+xml"/>
  <Override PartName="/ppt/tags/tag59.xml" ContentType="application/vnd.openxmlformats-officedocument.presentationml.tags+xml"/>
  <Override PartName="/ppt/notesSlides/notesSlide96.xml" ContentType="application/vnd.openxmlformats-officedocument.presentationml.notesSlide+xml"/>
  <Override PartName="/ppt/tags/tag60.xml" ContentType="application/vnd.openxmlformats-officedocument.presentationml.tags+xml"/>
  <Override PartName="/ppt/notesSlides/notesSlide97.xml" ContentType="application/vnd.openxmlformats-officedocument.presentationml.notesSlide+xml"/>
  <Override PartName="/ppt/tags/tag61.xml" ContentType="application/vnd.openxmlformats-officedocument.presentationml.tags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5" r:id="rId1"/>
    <p:sldMasterId id="2147483958" r:id="rId2"/>
    <p:sldMasterId id="2147483960" r:id="rId3"/>
    <p:sldMasterId id="2147483975" r:id="rId4"/>
    <p:sldMasterId id="2147483989" r:id="rId5"/>
    <p:sldMasterId id="2147484001" r:id="rId6"/>
    <p:sldMasterId id="2147484016" r:id="rId7"/>
  </p:sldMasterIdLst>
  <p:notesMasterIdLst>
    <p:notesMasterId r:id="rId137"/>
  </p:notesMasterIdLst>
  <p:handoutMasterIdLst>
    <p:handoutMasterId r:id="rId138"/>
  </p:handoutMasterIdLst>
  <p:sldIdLst>
    <p:sldId id="1713" r:id="rId8"/>
    <p:sldId id="1130" r:id="rId9"/>
    <p:sldId id="1343" r:id="rId10"/>
    <p:sldId id="1166" r:id="rId11"/>
    <p:sldId id="1168" r:id="rId12"/>
    <p:sldId id="1169" r:id="rId13"/>
    <p:sldId id="1174" r:id="rId14"/>
    <p:sldId id="1175" r:id="rId15"/>
    <p:sldId id="1176" r:id="rId16"/>
    <p:sldId id="1635" r:id="rId17"/>
    <p:sldId id="1714" r:id="rId18"/>
    <p:sldId id="1715" r:id="rId19"/>
    <p:sldId id="1716" r:id="rId20"/>
    <p:sldId id="1717" r:id="rId21"/>
    <p:sldId id="1718" r:id="rId22"/>
    <p:sldId id="1719" r:id="rId23"/>
    <p:sldId id="1720" r:id="rId24"/>
    <p:sldId id="1721" r:id="rId25"/>
    <p:sldId id="1722" r:id="rId26"/>
    <p:sldId id="1723" r:id="rId27"/>
    <p:sldId id="1724" r:id="rId28"/>
    <p:sldId id="1725" r:id="rId29"/>
    <p:sldId id="1726" r:id="rId30"/>
    <p:sldId id="1727" r:id="rId31"/>
    <p:sldId id="1728" r:id="rId32"/>
    <p:sldId id="1729" r:id="rId33"/>
    <p:sldId id="1730" r:id="rId34"/>
    <p:sldId id="1731" r:id="rId35"/>
    <p:sldId id="1732" r:id="rId36"/>
    <p:sldId id="1733" r:id="rId37"/>
    <p:sldId id="1741" r:id="rId38"/>
    <p:sldId id="1734" r:id="rId39"/>
    <p:sldId id="1735" r:id="rId40"/>
    <p:sldId id="1736" r:id="rId41"/>
    <p:sldId id="1737" r:id="rId42"/>
    <p:sldId id="1738" r:id="rId43"/>
    <p:sldId id="1739" r:id="rId44"/>
    <p:sldId id="1740" r:id="rId45"/>
    <p:sldId id="1676" r:id="rId46"/>
    <p:sldId id="1637" r:id="rId47"/>
    <p:sldId id="1638" r:id="rId48"/>
    <p:sldId id="1639" r:id="rId49"/>
    <p:sldId id="1641" r:id="rId50"/>
    <p:sldId id="1644" r:id="rId51"/>
    <p:sldId id="1645" r:id="rId52"/>
    <p:sldId id="1646" r:id="rId53"/>
    <p:sldId id="1647" r:id="rId54"/>
    <p:sldId id="1648" r:id="rId55"/>
    <p:sldId id="1651" r:id="rId56"/>
    <p:sldId id="1652" r:id="rId57"/>
    <p:sldId id="1653" r:id="rId58"/>
    <p:sldId id="1654" r:id="rId59"/>
    <p:sldId id="1655" r:id="rId60"/>
    <p:sldId id="1656" r:id="rId61"/>
    <p:sldId id="1657" r:id="rId62"/>
    <p:sldId id="1658" r:id="rId63"/>
    <p:sldId id="1659" r:id="rId64"/>
    <p:sldId id="1660" r:id="rId65"/>
    <p:sldId id="1661" r:id="rId66"/>
    <p:sldId id="1662" r:id="rId67"/>
    <p:sldId id="1663" r:id="rId68"/>
    <p:sldId id="1664" r:id="rId69"/>
    <p:sldId id="1665" r:id="rId70"/>
    <p:sldId id="1666" r:id="rId71"/>
    <p:sldId id="1667" r:id="rId72"/>
    <p:sldId id="1668" r:id="rId73"/>
    <p:sldId id="1669" r:id="rId74"/>
    <p:sldId id="1670" r:id="rId75"/>
    <p:sldId id="1671" r:id="rId76"/>
    <p:sldId id="1672" r:id="rId77"/>
    <p:sldId id="1673" r:id="rId78"/>
    <p:sldId id="1674" r:id="rId79"/>
    <p:sldId id="1675" r:id="rId80"/>
    <p:sldId id="1706" r:id="rId81"/>
    <p:sldId id="1681" r:id="rId82"/>
    <p:sldId id="1682" r:id="rId83"/>
    <p:sldId id="1683" r:id="rId84"/>
    <p:sldId id="1686" r:id="rId85"/>
    <p:sldId id="1687" r:id="rId86"/>
    <p:sldId id="1690" r:id="rId87"/>
    <p:sldId id="1691" r:id="rId88"/>
    <p:sldId id="1695" r:id="rId89"/>
    <p:sldId id="1696" r:id="rId90"/>
    <p:sldId id="1700" r:id="rId91"/>
    <p:sldId id="1701" r:id="rId92"/>
    <p:sldId id="1702" r:id="rId93"/>
    <p:sldId id="1703" r:id="rId94"/>
    <p:sldId id="1704" r:id="rId95"/>
    <p:sldId id="1705" r:id="rId96"/>
    <p:sldId id="1709" r:id="rId97"/>
    <p:sldId id="1710" r:id="rId98"/>
    <p:sldId id="1707" r:id="rId99"/>
    <p:sldId id="1744" r:id="rId100"/>
    <p:sldId id="1745" r:id="rId101"/>
    <p:sldId id="1746" r:id="rId102"/>
    <p:sldId id="1747" r:id="rId103"/>
    <p:sldId id="1748" r:id="rId104"/>
    <p:sldId id="1749" r:id="rId105"/>
    <p:sldId id="1750" r:id="rId106"/>
    <p:sldId id="1757" r:id="rId107"/>
    <p:sldId id="1752" r:id="rId108"/>
    <p:sldId id="1753" r:id="rId109"/>
    <p:sldId id="1758" r:id="rId110"/>
    <p:sldId id="1597" r:id="rId111"/>
    <p:sldId id="1603" r:id="rId112"/>
    <p:sldId id="1604" r:id="rId113"/>
    <p:sldId id="1605" r:id="rId114"/>
    <p:sldId id="1606" r:id="rId115"/>
    <p:sldId id="1607" r:id="rId116"/>
    <p:sldId id="1608" r:id="rId117"/>
    <p:sldId id="1609" r:id="rId118"/>
    <p:sldId id="1610" r:id="rId119"/>
    <p:sldId id="1611" r:id="rId120"/>
    <p:sldId id="1612" r:id="rId121"/>
    <p:sldId id="1613" r:id="rId122"/>
    <p:sldId id="1614" r:id="rId123"/>
    <p:sldId id="1615" r:id="rId124"/>
    <p:sldId id="1618" r:id="rId125"/>
    <p:sldId id="1510" r:id="rId126"/>
    <p:sldId id="1759" r:id="rId127"/>
    <p:sldId id="1760" r:id="rId128"/>
    <p:sldId id="1761" r:id="rId129"/>
    <p:sldId id="1762" r:id="rId130"/>
    <p:sldId id="1763" r:id="rId131"/>
    <p:sldId id="1764" r:id="rId132"/>
    <p:sldId id="1765" r:id="rId133"/>
    <p:sldId id="1766" r:id="rId134"/>
    <p:sldId id="1756" r:id="rId135"/>
    <p:sldId id="1342" r:id="rId136"/>
  </p:sldIdLst>
  <p:sldSz cx="9144000" cy="6858000" type="screen4x3"/>
  <p:notesSz cx="6858000" cy="9144000"/>
  <p:defaultTextStyle>
    <a:defPPr>
      <a:defRPr lang="zh-CN"/>
    </a:defPPr>
    <a:lvl1pPr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1pPr>
    <a:lvl2pPr marL="457200"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2pPr>
    <a:lvl3pPr marL="914400"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3pPr>
    <a:lvl4pPr marL="1371600"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4pPr>
    <a:lvl5pPr marL="1828800"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5pPr>
    <a:lvl6pPr marL="2286000" algn="l" defTabSz="457200" rtl="0" eaLnBrk="1" latinLnBrk="0" hangingPunct="1"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6pPr>
    <a:lvl7pPr marL="2743200" algn="l" defTabSz="457200" rtl="0" eaLnBrk="1" latinLnBrk="0" hangingPunct="1"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7pPr>
    <a:lvl8pPr marL="3200400" algn="l" defTabSz="457200" rtl="0" eaLnBrk="1" latinLnBrk="0" hangingPunct="1"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8pPr>
    <a:lvl9pPr marL="3657600" algn="l" defTabSz="457200" rtl="0" eaLnBrk="1" latinLnBrk="0" hangingPunct="1"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00"/>
    <a:srgbClr val="FFFFFF"/>
    <a:srgbClr val="FFFF99"/>
    <a:srgbClr val="FFFF66"/>
    <a:srgbClr val="000099"/>
    <a:srgbClr val="00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90970" autoAdjust="0"/>
  </p:normalViewPr>
  <p:slideViewPr>
    <p:cSldViewPr>
      <p:cViewPr>
        <p:scale>
          <a:sx n="94" d="100"/>
          <a:sy n="94" d="100"/>
        </p:scale>
        <p:origin x="-1192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00" Type="http://schemas.openxmlformats.org/officeDocument/2006/relationships/slide" Target="slides/slide93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Relationship Id="rId136" Type="http://schemas.openxmlformats.org/officeDocument/2006/relationships/slide" Target="slides/slide129.xml"/><Relationship Id="rId137" Type="http://schemas.openxmlformats.org/officeDocument/2006/relationships/notesMaster" Target="notesMasters/notesMaster1.xml"/><Relationship Id="rId138" Type="http://schemas.openxmlformats.org/officeDocument/2006/relationships/handoutMaster" Target="handoutMasters/handoutMaster1.xml"/><Relationship Id="rId13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140" Type="http://schemas.openxmlformats.org/officeDocument/2006/relationships/presProps" Target="presProps.xml"/><Relationship Id="rId141" Type="http://schemas.openxmlformats.org/officeDocument/2006/relationships/viewProps" Target="viewProps.xml"/><Relationship Id="rId142" Type="http://schemas.openxmlformats.org/officeDocument/2006/relationships/theme" Target="theme/theme1.xml"/><Relationship Id="rId1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51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fld id="{BC70C96C-CC77-DB4C-A768-379B5E4B35A8}" type="datetime1">
              <a:rPr lang="en-US" altLang="zh-CN"/>
              <a:pPr>
                <a:defRPr/>
              </a:pPr>
              <a:t>11/16/15</a:t>
            </a:fld>
            <a:endParaRPr lang="en-US" altLang="zh-CN"/>
          </a:p>
        </p:txBody>
      </p:sp>
      <p:sp>
        <p:nvSpPr>
          <p:cNvPr id="451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51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fld id="{DB373428-ED1A-2847-9E9D-8740BBF1B55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9440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6CECF073-05F1-804E-99F7-400469B50D27}" type="datetime1">
              <a:rPr lang="en-US" altLang="zh-CN"/>
              <a:pPr>
                <a:defRPr/>
              </a:pPr>
              <a:t>11/16/15</a:t>
            </a:fld>
            <a:endParaRPr lang="en-US" altLang="zh-CN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97E88267-3223-3D49-A308-28006505980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30046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CA931F-84C6-3845-8624-028F7A105DB3}" type="slidenum">
              <a:rPr lang="en-US" altLang="zh-CN">
                <a:solidFill>
                  <a:srgbClr val="1F497D"/>
                </a:solidFill>
              </a:rPr>
              <a:pPr/>
              <a:t>1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3B1759-86BE-AA41-A916-92462E3D5A52}" type="slidenum">
              <a:rPr lang="en-US" altLang="zh-CN">
                <a:solidFill>
                  <a:srgbClr val="1F497D"/>
                </a:solidFill>
              </a:rPr>
              <a:pPr/>
              <a:t>20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</a:t>
            </a:r>
            <a:r>
              <a:rPr lang="en-US" baseline="0" dirty="0" smtClean="0"/>
              <a:t> Axis!!!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>
                <a:solidFill>
                  <a:srgbClr val="1F497D"/>
                </a:solidFill>
              </a:rPr>
              <a:pPr/>
              <a:t>128</a:t>
            </a:fld>
            <a:endParaRPr lang="en-US" altLang="zh-CN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46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3B1759-86BE-AA41-A916-92462E3D5A52}" type="slidenum">
              <a:rPr lang="en-US" altLang="zh-CN">
                <a:solidFill>
                  <a:srgbClr val="1F497D"/>
                </a:solidFill>
              </a:rPr>
              <a:pPr/>
              <a:t>21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78B221-9590-BC4F-B373-DFE201658F36}" type="slidenum">
              <a:rPr lang="en-US" altLang="zh-CN">
                <a:solidFill>
                  <a:srgbClr val="1F497D"/>
                </a:solidFill>
              </a:rPr>
              <a:pPr/>
              <a:t>22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45E409-7DD4-EC4E-A1C3-39A5F786726D}" type="slidenum">
              <a:rPr lang="en-US" altLang="zh-CN">
                <a:solidFill>
                  <a:srgbClr val="1F497D"/>
                </a:solidFill>
              </a:rPr>
              <a:pPr/>
              <a:t>23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3B1759-86BE-AA41-A916-92462E3D5A52}" type="slidenum">
              <a:rPr lang="en-US" altLang="zh-CN">
                <a:solidFill>
                  <a:srgbClr val="1F497D"/>
                </a:solidFill>
              </a:rPr>
              <a:pPr/>
              <a:t>24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>
                <a:solidFill>
                  <a:srgbClr val="1F497D"/>
                </a:solidFill>
              </a:rPr>
              <a:pPr/>
              <a:t>25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How do we measure this organization?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066E08-0CDB-EB42-B09D-0DB55618F37C}" type="slidenum">
              <a:rPr lang="en-US">
                <a:solidFill>
                  <a:srgbClr val="1F497D"/>
                </a:solidFill>
              </a:rPr>
              <a:pPr/>
              <a:t>28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BDF3F2B1-47BC-404A-A0E1-A381FF9702C2}" type="slidenum">
              <a:rPr lang="en-US" altLang="zh-CN">
                <a:solidFill>
                  <a:srgbClr val="1F497D"/>
                </a:solidFill>
              </a:rPr>
              <a:pPr/>
              <a:t>30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/>
              <a:t>ADHD13</a:t>
            </a:r>
            <a:r>
              <a:rPr lang="zh-CN" altLang="en-US" smtClean="0"/>
              <a:t>例，正常对照儿童</a:t>
            </a:r>
            <a:r>
              <a:rPr lang="en-US" altLang="zh-CN" smtClean="0"/>
              <a:t>12</a:t>
            </a:r>
            <a:r>
              <a:rPr lang="zh-CN" altLang="en-US" smtClean="0"/>
              <a:t>例。静息态</a:t>
            </a:r>
            <a:r>
              <a:rPr lang="en-US" altLang="zh-CN" smtClean="0"/>
              <a:t>fMRI</a:t>
            </a:r>
            <a:r>
              <a:rPr lang="zh-CN" altLang="en-US" smtClean="0"/>
              <a:t>低频（</a:t>
            </a:r>
            <a:r>
              <a:rPr lang="en-US" altLang="zh-CN" smtClean="0"/>
              <a:t>0.01</a:t>
            </a:r>
            <a:r>
              <a:rPr lang="zh-CN" altLang="en-US" smtClean="0"/>
              <a:t>－</a:t>
            </a:r>
            <a:r>
              <a:rPr lang="en-US" altLang="zh-CN" smtClean="0"/>
              <a:t>0.08Hz</a:t>
            </a:r>
            <a:r>
              <a:rPr lang="zh-CN" altLang="en-US" smtClean="0"/>
              <a:t>）振幅（</a:t>
            </a:r>
            <a:r>
              <a:rPr lang="en-US" altLang="zh-CN" smtClean="0"/>
              <a:t>amplitude of low frequency fluctuation, ALFF</a:t>
            </a:r>
            <a:r>
              <a:rPr lang="zh-CN" altLang="en-US" smtClean="0"/>
              <a:t>）可能反映了自发脑活动的强度。</a:t>
            </a:r>
            <a:r>
              <a:rPr lang="en-US" altLang="zh-CN" smtClean="0"/>
              <a:t>SC:</a:t>
            </a:r>
            <a:r>
              <a:rPr lang="zh-CN" altLang="en-US" smtClean="0"/>
              <a:t>鞍上池</a:t>
            </a:r>
            <a:r>
              <a:rPr lang="en-US" altLang="zh-CN" smtClean="0"/>
              <a:t>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BDF3F2B1-47BC-404A-A0E1-A381FF9702C2}" type="slidenum">
              <a:rPr lang="en-US" altLang="zh-CN">
                <a:solidFill>
                  <a:srgbClr val="1F497D"/>
                </a:solidFill>
              </a:rPr>
              <a:pPr/>
              <a:t>31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/>
              <a:t>ADHD13</a:t>
            </a:r>
            <a:r>
              <a:rPr lang="zh-CN" altLang="en-US" smtClean="0"/>
              <a:t>例，正常对照儿童</a:t>
            </a:r>
            <a:r>
              <a:rPr lang="en-US" altLang="zh-CN" smtClean="0"/>
              <a:t>12</a:t>
            </a:r>
            <a:r>
              <a:rPr lang="zh-CN" altLang="en-US" smtClean="0"/>
              <a:t>例。静息态</a:t>
            </a:r>
            <a:r>
              <a:rPr lang="en-US" altLang="zh-CN" smtClean="0"/>
              <a:t>fMRI</a:t>
            </a:r>
            <a:r>
              <a:rPr lang="zh-CN" altLang="en-US" smtClean="0"/>
              <a:t>低频（</a:t>
            </a:r>
            <a:r>
              <a:rPr lang="en-US" altLang="zh-CN" smtClean="0"/>
              <a:t>0.01</a:t>
            </a:r>
            <a:r>
              <a:rPr lang="zh-CN" altLang="en-US" smtClean="0"/>
              <a:t>－</a:t>
            </a:r>
            <a:r>
              <a:rPr lang="en-US" altLang="zh-CN" smtClean="0"/>
              <a:t>0.08Hz</a:t>
            </a:r>
            <a:r>
              <a:rPr lang="zh-CN" altLang="en-US" smtClean="0"/>
              <a:t>）振幅（</a:t>
            </a:r>
            <a:r>
              <a:rPr lang="en-US" altLang="zh-CN" smtClean="0"/>
              <a:t>amplitude of low frequency fluctuation, ALFF</a:t>
            </a:r>
            <a:r>
              <a:rPr lang="zh-CN" altLang="en-US" smtClean="0"/>
              <a:t>）可能反映了自发脑活动的强度。</a:t>
            </a:r>
            <a:r>
              <a:rPr lang="en-US" altLang="zh-CN" smtClean="0"/>
              <a:t>SC:</a:t>
            </a:r>
            <a:r>
              <a:rPr lang="zh-CN" altLang="en-US" smtClean="0"/>
              <a:t>鞍上池</a:t>
            </a:r>
            <a:r>
              <a:rPr lang="en-US" altLang="zh-CN" smtClean="0"/>
              <a:t>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>
                <a:solidFill>
                  <a:srgbClr val="1F497D"/>
                </a:solidFill>
              </a:rPr>
              <a:pPr/>
              <a:t>32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/>
              <a:pPr/>
              <a:t>2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>
                <a:solidFill>
                  <a:srgbClr val="1F497D"/>
                </a:solidFill>
              </a:rPr>
              <a:pPr/>
              <a:t>33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67401D-CDE1-E34F-89A7-E6AE672BECFC}" type="slidenum">
              <a:rPr lang="en-US" altLang="zh-CN">
                <a:solidFill>
                  <a:srgbClr val="1F497D"/>
                </a:solidFill>
              </a:rPr>
              <a:pPr/>
              <a:t>34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>
                <a:solidFill>
                  <a:srgbClr val="1F497D"/>
                </a:solidFill>
              </a:rPr>
              <a:pPr/>
              <a:t>35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>
                <a:solidFill>
                  <a:srgbClr val="1F497D"/>
                </a:solidFill>
              </a:rPr>
              <a:pPr/>
              <a:t>36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>
                <a:solidFill>
                  <a:srgbClr val="1F497D"/>
                </a:solidFill>
              </a:rPr>
              <a:pPr/>
              <a:t>37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>
                <a:solidFill>
                  <a:srgbClr val="1F497D"/>
                </a:solidFill>
              </a:rPr>
              <a:pPr/>
              <a:t>38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/>
              <a:pPr/>
              <a:t>39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D4F4365-31BA-1044-9F95-49C4E25796CA}" type="slidenum">
              <a:rPr lang="en-US" altLang="zh-CN">
                <a:solidFill>
                  <a:srgbClr val="1F497D"/>
                </a:solidFill>
              </a:rPr>
              <a:pPr/>
              <a:t>40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9166BCD0-8775-AC4A-AA25-CEB4C402CA27}" type="slidenum">
              <a:rPr lang="en-US" altLang="zh-CN">
                <a:solidFill>
                  <a:srgbClr val="1F497D"/>
                </a:solidFill>
              </a:rPr>
              <a:pPr/>
              <a:t>41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6B3A6966-523A-1440-99E4-E67BC6987246}" type="slidenum">
              <a:rPr lang="en-US" altLang="zh-CN">
                <a:solidFill>
                  <a:srgbClr val="1F497D"/>
                </a:solidFill>
              </a:rPr>
              <a:pPr/>
              <a:t>42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/>
              <a:pPr/>
              <a:t>10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43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44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45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46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B9C9B4F-B1CA-984D-941F-A4DCA3B985B3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47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B9C9B4F-B1CA-984D-941F-A4DCA3B985B3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48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D4F4365-31BA-1044-9F95-49C4E25796CA}" type="slidenum">
              <a:rPr lang="en-US" altLang="zh-CN">
                <a:solidFill>
                  <a:srgbClr val="1F497D"/>
                </a:solidFill>
              </a:rPr>
              <a:pPr/>
              <a:t>49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50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51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52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>
                <a:solidFill>
                  <a:srgbClr val="1F497D"/>
                </a:solidFill>
              </a:rPr>
              <a:pPr/>
              <a:t>11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53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54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D4F4365-31BA-1044-9F95-49C4E25796CA}" type="slidenum">
              <a:rPr lang="en-US" altLang="zh-CN">
                <a:solidFill>
                  <a:srgbClr val="1F497D"/>
                </a:solidFill>
              </a:rPr>
              <a:pPr/>
              <a:t>55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56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57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58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59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60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61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D4F4365-31BA-1044-9F95-49C4E25796CA}" type="slidenum">
              <a:rPr lang="en-US" altLang="zh-CN">
                <a:solidFill>
                  <a:srgbClr val="1F497D"/>
                </a:solidFill>
              </a:rPr>
              <a:pPr/>
              <a:t>62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>
                <a:solidFill>
                  <a:srgbClr val="1F497D"/>
                </a:solidFill>
              </a:rPr>
              <a:pPr/>
              <a:t>12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63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64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65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66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67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68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69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70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71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72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8FEA625-E6A8-D545-A3F8-4B7CF5173800}" type="slidenum">
              <a:rPr lang="en-US">
                <a:solidFill>
                  <a:srgbClr val="1F497D"/>
                </a:solidFill>
              </a:rPr>
              <a:pPr/>
              <a:t>14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D4F4365-31BA-1044-9F95-49C4E25796CA}" type="slidenum">
              <a:rPr lang="en-US" altLang="zh-CN">
                <a:solidFill>
                  <a:srgbClr val="1F497D"/>
                </a:solidFill>
              </a:rPr>
              <a:pPr/>
              <a:t>73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/>
              <a:pPr/>
              <a:t>74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How do we measure this organization?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066E08-0CDB-EB42-B09D-0DB55618F37C}" type="slidenum">
              <a:rPr lang="en-US">
                <a:solidFill>
                  <a:srgbClr val="1F497D"/>
                </a:solidFill>
              </a:rPr>
              <a:pPr/>
              <a:t>15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/>
              <a:pPr/>
              <a:t>92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E906DE-5516-6540-8BA1-7D80C115C557}" type="slidenum">
              <a:rPr lang="en-US" altLang="zh-CN">
                <a:solidFill>
                  <a:srgbClr val="1F497D"/>
                </a:solidFill>
              </a:rPr>
              <a:pPr/>
              <a:t>18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685669" indent="-263719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054875" indent="-210975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476825" indent="-210975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1898774" indent="-210975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32072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74267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16462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58657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fld id="{55B332CE-979B-CD4F-96EA-3A0355A093D3}" type="slidenum">
              <a:rPr lang="en-US" altLang="zh-CN" sz="1200">
                <a:solidFill>
                  <a:prstClr val="black"/>
                </a:solidFill>
              </a:rPr>
              <a:pPr/>
              <a:t>93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12" y="4342939"/>
            <a:ext cx="5028177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685669" indent="-263719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054875" indent="-210975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476825" indent="-210975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1898774" indent="-210975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32072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74267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16462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58657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fld id="{75C82616-4757-4B4D-BC82-0377E46BE560}" type="slidenum">
              <a:rPr lang="en-US" altLang="zh-CN" sz="1200">
                <a:solidFill>
                  <a:prstClr val="black"/>
                </a:solidFill>
              </a:rPr>
              <a:pPr/>
              <a:t>94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12" y="4342939"/>
            <a:ext cx="5028177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685669" indent="-263719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054875" indent="-210975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476825" indent="-210975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1898774" indent="-210975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32072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74267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16462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58657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fld id="{5D1C1B53-0BEA-EB41-8B78-CD0D6A4A13F3}" type="slidenum">
              <a:rPr lang="en-US" altLang="zh-CN" sz="1200">
                <a:solidFill>
                  <a:prstClr val="black"/>
                </a:solidFill>
              </a:rPr>
              <a:pPr/>
              <a:t>95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12" y="4342939"/>
            <a:ext cx="5028177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CN" altLang="en-US">
                <a:ea typeface="宋体" charset="0"/>
              </a:rPr>
              <a:t>左</a:t>
            </a:r>
            <a:r>
              <a:rPr lang="en-US" altLang="zh-CN">
                <a:ea typeface="宋体" charset="0"/>
              </a:rPr>
              <a:t>baseline rest: </a:t>
            </a:r>
            <a:r>
              <a:rPr lang="zh-CN" altLang="en-US">
                <a:ea typeface="宋体" charset="0"/>
              </a:rPr>
              <a:t>表示时间进程；右</a:t>
            </a:r>
            <a:r>
              <a:rPr lang="en-US" altLang="zh-CN">
                <a:ea typeface="宋体" charset="0"/>
              </a:rPr>
              <a:t>baseline rest</a:t>
            </a:r>
            <a:r>
              <a:rPr lang="zh-CN" altLang="en-US">
                <a:ea typeface="宋体" charset="0"/>
              </a:rPr>
              <a:t>表示任务为</a:t>
            </a:r>
            <a:r>
              <a:rPr lang="en-US" altLang="zh-CN">
                <a:ea typeface="宋体" charset="0"/>
              </a:rPr>
              <a:t>rest</a:t>
            </a:r>
            <a:r>
              <a:rPr lang="zh-CN" altLang="en-US">
                <a:ea typeface="宋体" charset="0"/>
              </a:rPr>
              <a:t>。为什么</a:t>
            </a:r>
            <a:r>
              <a:rPr lang="en-US" altLang="zh-CN">
                <a:ea typeface="宋体" charset="0"/>
              </a:rPr>
              <a:t>face-object</a:t>
            </a:r>
            <a:r>
              <a:rPr lang="zh-CN" altLang="en-US">
                <a:ea typeface="宋体" charset="0"/>
              </a:rPr>
              <a:t>成绩比</a:t>
            </a:r>
            <a:r>
              <a:rPr lang="en-US" altLang="zh-CN">
                <a:ea typeface="宋体" charset="0"/>
              </a:rPr>
              <a:t>face-scene</a:t>
            </a:r>
            <a:r>
              <a:rPr lang="zh-CN" altLang="en-US">
                <a:ea typeface="宋体" charset="0"/>
              </a:rPr>
              <a:t>高？</a:t>
            </a:r>
            <a:r>
              <a:rPr lang="en-US" altLang="zh-CN">
                <a:ea typeface="宋体" charset="0"/>
              </a:rPr>
              <a:t>Hits-misses</a:t>
            </a:r>
            <a:r>
              <a:rPr lang="zh-CN" altLang="en-US">
                <a:ea typeface="宋体" charset="0"/>
              </a:rPr>
              <a:t>，相当于</a:t>
            </a:r>
            <a:r>
              <a:rPr lang="en-US" altLang="zh-CN">
                <a:ea typeface="宋体" charset="0"/>
              </a:rPr>
              <a:t>d-prime</a:t>
            </a:r>
            <a:r>
              <a:rPr lang="zh-CN" altLang="en-US">
                <a:ea typeface="宋体" charset="0"/>
              </a:rPr>
              <a:t>，但后者是</a:t>
            </a:r>
            <a:r>
              <a:rPr lang="en-US" altLang="zh-CN">
                <a:ea typeface="宋体" charset="0"/>
              </a:rPr>
              <a:t>z</a:t>
            </a:r>
            <a:r>
              <a:rPr lang="zh-CN" altLang="en-US">
                <a:ea typeface="宋体" charset="0"/>
              </a:rPr>
              <a:t>分相减。尽管</a:t>
            </a:r>
            <a:r>
              <a:rPr lang="en-US" altLang="zh-CN">
                <a:ea typeface="宋体" charset="0"/>
              </a:rPr>
              <a:t>counter-balanced,</a:t>
            </a:r>
            <a:r>
              <a:rPr lang="zh-CN" altLang="en-US">
                <a:ea typeface="宋体" charset="0"/>
              </a:rPr>
              <a:t>但顺序效应可能过强？</a:t>
            </a:r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685669" indent="-263719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054875" indent="-210975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476825" indent="-210975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1898774" indent="-210975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32072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74267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16462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58657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fld id="{418D4535-FC95-114D-919B-84A18800358A}" type="slidenum">
              <a:rPr lang="en-US" altLang="zh-CN" sz="1200">
                <a:solidFill>
                  <a:prstClr val="black"/>
                </a:solidFill>
              </a:rPr>
              <a:pPr/>
              <a:t>96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12" y="4342939"/>
            <a:ext cx="5028177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ea typeface="宋体" charset="0"/>
              </a:rPr>
              <a:t>B</a:t>
            </a:r>
            <a:r>
              <a:rPr lang="zh-CN" altLang="en-US">
                <a:ea typeface="宋体" charset="0"/>
              </a:rPr>
              <a:t>激活曲线。</a:t>
            </a:r>
            <a:r>
              <a:rPr lang="en-US" altLang="zh-CN">
                <a:ea typeface="宋体" charset="0"/>
              </a:rPr>
              <a:t>C</a:t>
            </a:r>
            <a:r>
              <a:rPr lang="zh-CN" altLang="en-US">
                <a:ea typeface="宋体" charset="0"/>
              </a:rPr>
              <a:t>任务</a:t>
            </a:r>
            <a:r>
              <a:rPr lang="en-US" altLang="zh-CN">
                <a:ea typeface="宋体" charset="0"/>
              </a:rPr>
              <a:t>FC;D</a:t>
            </a:r>
            <a:r>
              <a:rPr lang="zh-CN" altLang="en-US">
                <a:ea typeface="宋体" charset="0"/>
              </a:rPr>
              <a:t>静息</a:t>
            </a:r>
            <a:r>
              <a:rPr lang="en-US" altLang="zh-CN">
                <a:ea typeface="宋体" charset="0"/>
              </a:rPr>
              <a:t>FC</a:t>
            </a:r>
            <a:r>
              <a:rPr lang="zh-CN" altLang="en-US">
                <a:ea typeface="宋体" charset="0"/>
              </a:rPr>
              <a:t>。成绩较好的</a:t>
            </a:r>
            <a:r>
              <a:rPr lang="en-US" altLang="zh-CN">
                <a:ea typeface="宋体" charset="0"/>
              </a:rPr>
              <a:t>Object-face</a:t>
            </a:r>
            <a:r>
              <a:rPr lang="zh-CN" altLang="en-US">
                <a:ea typeface="宋体" charset="0"/>
              </a:rPr>
              <a:t>之后，</a:t>
            </a:r>
            <a:r>
              <a:rPr lang="en-US" altLang="zh-CN">
                <a:ea typeface="宋体" charset="0"/>
              </a:rPr>
              <a:t>FC</a:t>
            </a:r>
            <a:r>
              <a:rPr lang="zh-CN" altLang="en-US">
                <a:ea typeface="宋体" charset="0"/>
              </a:rPr>
              <a:t>增强。问题：</a:t>
            </a:r>
            <a:r>
              <a:rPr lang="en-US" altLang="zh-CN">
                <a:ea typeface="宋体" charset="0"/>
              </a:rPr>
              <a:t>PPA</a:t>
            </a:r>
            <a:r>
              <a:rPr lang="zh-CN" altLang="en-US">
                <a:ea typeface="宋体" charset="0"/>
              </a:rPr>
              <a:t>实际上既对</a:t>
            </a:r>
            <a:r>
              <a:rPr lang="en-US" altLang="zh-CN">
                <a:ea typeface="宋体" charset="0"/>
              </a:rPr>
              <a:t>object</a:t>
            </a:r>
            <a:r>
              <a:rPr lang="zh-CN" altLang="en-US">
                <a:ea typeface="宋体" charset="0"/>
              </a:rPr>
              <a:t>，也对</a:t>
            </a:r>
            <a:r>
              <a:rPr lang="en-US" altLang="zh-CN">
                <a:ea typeface="宋体" charset="0"/>
              </a:rPr>
              <a:t>scene</a:t>
            </a:r>
            <a:r>
              <a:rPr lang="zh-CN" altLang="en-US">
                <a:ea typeface="宋体" charset="0"/>
              </a:rPr>
              <a:t>加工？</a:t>
            </a:r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685669" indent="-263719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054875" indent="-210975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476825" indent="-210975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1898774" indent="-210975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32072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74267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16462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58657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fld id="{BC8292EA-FD30-714D-8E88-AA993232B780}" type="slidenum">
              <a:rPr lang="en-US" altLang="zh-CN" sz="1200">
                <a:solidFill>
                  <a:prstClr val="black"/>
                </a:solidFill>
              </a:rPr>
              <a:pPr/>
              <a:t>97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12" y="4342939"/>
            <a:ext cx="5028177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685669" indent="-263719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054875" indent="-210975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476825" indent="-210975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1898774" indent="-210975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32072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74267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16462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58657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fld id="{E1B89103-E2BB-F64E-8899-89B32D2A2A63}" type="slidenum">
              <a:rPr lang="en-US" altLang="zh-CN" sz="1200">
                <a:solidFill>
                  <a:prstClr val="black"/>
                </a:solidFill>
              </a:rPr>
              <a:pPr/>
              <a:t>98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12" y="4342939"/>
            <a:ext cx="5028177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685669" indent="-263719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054875" indent="-210975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476825" indent="-210975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1898774" indent="-210975"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32072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74267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16462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58657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fld id="{7B699044-C1D8-8945-B81E-1ADB954FF76E}" type="slidenum">
              <a:rPr lang="en-US" altLang="zh-CN" sz="1200">
                <a:solidFill>
                  <a:prstClr val="black"/>
                </a:solidFill>
              </a:rPr>
              <a:pPr/>
              <a:t>99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12" y="4342939"/>
            <a:ext cx="5028177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B9C9B4F-B1CA-984D-941F-A4DCA3B985B3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100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>
                <a:solidFill>
                  <a:srgbClr val="1F497D"/>
                </a:solidFill>
              </a:rPr>
              <a:pPr/>
              <a:t>103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/>
              <a:pPr/>
              <a:t>104</a:t>
            </a:fld>
            <a:endParaRPr lang="en-US" altLang="zh-CN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>
                <a:solidFill>
                  <a:srgbClr val="1F497D"/>
                </a:solidFill>
              </a:rPr>
              <a:pPr/>
              <a:t>19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宋体" pitchFamily="2" charset="-122"/>
                <a:cs typeface="宋体" charset="-122"/>
              </a:rPr>
              <a:t>a sensitivity of 81% and a specificity of 73%.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E88267-3223-3D49-A308-28006505980C}" type="slidenum">
              <a:rPr lang="en-US" altLang="zh-CN" smtClean="0"/>
              <a:pPr>
                <a:defRPr/>
              </a:pPr>
              <a:t>106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Obsessive Compulsive Disorder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E88267-3223-3D49-A308-28006505980C}" type="slidenum">
              <a:rPr lang="en-US" altLang="zh-CN" smtClean="0"/>
              <a:pPr>
                <a:defRPr/>
              </a:pPr>
              <a:t>116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77915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7E06D5B4-E4BB-9C4F-9C91-B938997F8EB3}" type="slidenum">
              <a:rPr lang="en-US" altLang="zh-CN"/>
              <a:pPr/>
              <a:t>119</a:t>
            </a:fld>
            <a:endParaRPr lang="en-US" altLang="zh-CN"/>
          </a:p>
        </p:txBody>
      </p:sp>
      <p:sp>
        <p:nvSpPr>
          <p:cNvPr id="70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/>
              <a:t>ASL: Arterial spin labeled </a:t>
            </a:r>
            <a:r>
              <a:rPr lang="zh-CN" altLang="en-US" smtClean="0"/>
              <a:t>动脉自旋标记</a:t>
            </a:r>
            <a:r>
              <a:rPr lang="en-US" altLang="zh-CN" smtClean="0"/>
              <a:t> CBF; </a:t>
            </a:r>
          </a:p>
          <a:p>
            <a:pPr eaLnBrk="1" hangingPunct="1">
              <a:defRPr/>
            </a:pPr>
            <a:r>
              <a:rPr lang="en-US" altLang="zh-CN" smtClean="0"/>
              <a:t>VASO: Vascular Space Occupancy </a:t>
            </a:r>
            <a:r>
              <a:rPr lang="zh-CN" altLang="en-US" smtClean="0"/>
              <a:t>血管空间占用</a:t>
            </a:r>
            <a:r>
              <a:rPr lang="en-US" altLang="zh-CN" smtClean="0"/>
              <a:t> CBV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>
                <a:solidFill>
                  <a:srgbClr val="1F497D"/>
                </a:solidFill>
              </a:rPr>
              <a:pPr/>
              <a:t>126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CA931F-84C6-3845-8624-028F7A105DB3}" type="slidenum">
              <a:rPr lang="en-US" altLang="zh-CN">
                <a:solidFill>
                  <a:srgbClr val="1F497D"/>
                </a:solidFill>
              </a:rPr>
              <a:pPr/>
              <a:t>127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e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e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40 w 5779"/>
                <a:gd name="T3" fmla="*/ 454 h 946"/>
                <a:gd name="T4" fmla="*/ 727 w 5779"/>
                <a:gd name="T5" fmla="*/ 1 h 946"/>
                <a:gd name="T6" fmla="*/ 2421 w 5779"/>
                <a:gd name="T7" fmla="*/ 0 h 946"/>
                <a:gd name="T8" fmla="*/ 2556 w 5779"/>
                <a:gd name="T9" fmla="*/ 144 h 946"/>
                <a:gd name="T10" fmla="*/ 5569 w 5779"/>
                <a:gd name="T11" fmla="*/ 137 h 946"/>
                <a:gd name="T12" fmla="*/ 5569 w 5779"/>
                <a:gd name="T13" fmla="*/ 772 h 946"/>
                <a:gd name="T14" fmla="*/ 2794 w 5779"/>
                <a:gd name="T15" fmla="*/ 765 h 946"/>
                <a:gd name="T16" fmla="*/ 2656 w 5779"/>
                <a:gd name="T17" fmla="*/ 946 h 946"/>
                <a:gd name="T18" fmla="*/ 1817 w 5779"/>
                <a:gd name="T19" fmla="*/ 946 h 946"/>
                <a:gd name="T20" fmla="*/ 160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54 w 5799"/>
                <a:gd name="T3" fmla="*/ 454 h 895"/>
                <a:gd name="T4" fmla="*/ 746 w 5799"/>
                <a:gd name="T5" fmla="*/ 0 h 895"/>
                <a:gd name="T6" fmla="*/ 2406 w 5799"/>
                <a:gd name="T7" fmla="*/ 0 h 895"/>
                <a:gd name="T8" fmla="*/ 2542 w 5799"/>
                <a:gd name="T9" fmla="*/ 136 h 895"/>
                <a:gd name="T10" fmla="*/ 5589 w 5799"/>
                <a:gd name="T11" fmla="*/ 136 h 895"/>
                <a:gd name="T12" fmla="*/ 5578 w 5799"/>
                <a:gd name="T13" fmla="*/ 727 h 895"/>
                <a:gd name="T14" fmla="*/ 2778 w 5799"/>
                <a:gd name="T15" fmla="*/ 708 h 895"/>
                <a:gd name="T16" fmla="*/ 2649 w 5799"/>
                <a:gd name="T17" fmla="*/ 895 h 895"/>
                <a:gd name="T18" fmla="*/ 1831 w 5799"/>
                <a:gd name="T19" fmla="*/ 895 h 895"/>
                <a:gd name="T20" fmla="*/ 162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en-US" altLang="zh-CN" sz="2000" b="1" smtClean="0">
                <a:solidFill>
                  <a:srgbClr val="003399"/>
                </a:solidFill>
                <a:latin typeface="Verdana" pitchFamily="34" charset="0"/>
                <a:cs typeface="+mn-cs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E496B-6245-3A42-88E6-8D93589BFCA5}" type="datetime1">
              <a:rPr lang="en-US" altLang="zh-CN"/>
              <a:pPr>
                <a:defRPr/>
              </a:pPr>
              <a:t>11/16/15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0B92A-69DE-7743-AB8D-37FE2EF3958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7D9B-FD44-4148-8DDC-D95BE7E0CC37}" type="datetime1">
              <a:rPr lang="en-US" altLang="zh-CN"/>
              <a:pPr>
                <a:defRPr/>
              </a:pPr>
              <a:t>11/16/15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9E2F5-6B2D-784C-8B6C-FFE0D46ACB6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730750" y="1341438"/>
            <a:ext cx="4038600" cy="25479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730750" y="4041775"/>
            <a:ext cx="4038600" cy="25479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C8F87-ADE3-2D4C-8154-5ED251A6B050}" type="datetime1">
              <a:rPr lang="en-US" altLang="zh-CN"/>
              <a:pPr>
                <a:defRPr/>
              </a:pPr>
              <a:t>11/16/15</a:t>
            </a:fld>
            <a:endParaRPr lang="en-US" altLang="zh-C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90A0A-A080-2C4C-8046-AD48F08BFA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2BB58-EDAB-FF4E-832E-5F5A87E886AF}" type="datetime1">
              <a:rPr lang="en-US" altLang="zh-CN"/>
              <a:pPr>
                <a:defRPr/>
              </a:pPr>
              <a:t>11/16/15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DCC22-1C4E-7140-BC32-0B9AD310072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75268-2666-A34B-817B-4168234F2DC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7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40 w 5779"/>
                <a:gd name="T3" fmla="*/ 454 h 946"/>
                <a:gd name="T4" fmla="*/ 727 w 5779"/>
                <a:gd name="T5" fmla="*/ 1 h 946"/>
                <a:gd name="T6" fmla="*/ 2421 w 5779"/>
                <a:gd name="T7" fmla="*/ 0 h 946"/>
                <a:gd name="T8" fmla="*/ 2556 w 5779"/>
                <a:gd name="T9" fmla="*/ 144 h 946"/>
                <a:gd name="T10" fmla="*/ 5569 w 5779"/>
                <a:gd name="T11" fmla="*/ 137 h 946"/>
                <a:gd name="T12" fmla="*/ 5569 w 5779"/>
                <a:gd name="T13" fmla="*/ 772 h 946"/>
                <a:gd name="T14" fmla="*/ 2794 w 5779"/>
                <a:gd name="T15" fmla="*/ 765 h 946"/>
                <a:gd name="T16" fmla="*/ 2656 w 5779"/>
                <a:gd name="T17" fmla="*/ 946 h 946"/>
                <a:gd name="T18" fmla="*/ 1817 w 5779"/>
                <a:gd name="T19" fmla="*/ 946 h 946"/>
                <a:gd name="T20" fmla="*/ 160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54 w 5799"/>
                <a:gd name="T3" fmla="*/ 454 h 895"/>
                <a:gd name="T4" fmla="*/ 746 w 5799"/>
                <a:gd name="T5" fmla="*/ 0 h 895"/>
                <a:gd name="T6" fmla="*/ 2406 w 5799"/>
                <a:gd name="T7" fmla="*/ 0 h 895"/>
                <a:gd name="T8" fmla="*/ 2542 w 5799"/>
                <a:gd name="T9" fmla="*/ 136 h 895"/>
                <a:gd name="T10" fmla="*/ 5589 w 5799"/>
                <a:gd name="T11" fmla="*/ 136 h 895"/>
                <a:gd name="T12" fmla="*/ 5578 w 5799"/>
                <a:gd name="T13" fmla="*/ 727 h 895"/>
                <a:gd name="T14" fmla="*/ 2778 w 5799"/>
                <a:gd name="T15" fmla="*/ 708 h 895"/>
                <a:gd name="T16" fmla="*/ 2649 w 5799"/>
                <a:gd name="T17" fmla="*/ 895 h 895"/>
                <a:gd name="T18" fmla="*/ 1831 w 5799"/>
                <a:gd name="T19" fmla="*/ 895 h 895"/>
                <a:gd name="T20" fmla="*/ 162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1"/>
            <a:ext cx="10795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en-US" altLang="zh-CN" sz="2000" b="1" smtClean="0">
                <a:solidFill>
                  <a:srgbClr val="003399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1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496758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BCD62-92F8-8847-A268-0261FEFC554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F613B-06EF-774F-82B1-5A6A5139A6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5577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E944A-B148-8645-B9AC-FA53279FCF8C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14791-69B7-014C-94DF-4D5EB940A80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4829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1" y="1341439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1" y="1341439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DB015-4E0D-FE4A-8696-F606460553C1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57992-DA0A-BB45-A42E-93B6E4A067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23066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2674-42A9-5041-A649-C17DA7900B3F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94234-FF3D-9A41-B0EF-63570C3530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41978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BCD62-92F8-8847-A268-0261FEFC5549}" type="datetime1">
              <a:rPr lang="en-US" altLang="zh-CN"/>
              <a:pPr>
                <a:defRPr/>
              </a:pPr>
              <a:t>11/16/15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F613B-06EF-774F-82B1-5A6A5139A6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9617F-DC1D-2F49-9989-C96E559E1503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D200-1988-784D-A3B6-011769C509B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03259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017C1-0DE1-F842-A122-AC6A56C02DE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AC1F4-2361-154A-B1EB-651291113BE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307879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E0EEC-3876-3648-BC48-F8EF6B980B0C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CF677-A4A5-4543-8ABC-F3307C13F31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75618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45D94-77EA-FB47-86EC-3ECEB863E93B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A9FBC-D775-5346-A545-4DA0708C9ED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0219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E496B-6245-3A42-88E6-8D93589BFCA5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0B92A-69DE-7743-AB8D-37FE2EF3958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3139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1" y="533402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1" y="533402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7D9B-FD44-4148-8DDC-D95BE7E0CC37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9E2F5-6B2D-784C-8B6C-FFE0D46ACB6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9091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2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1" y="1341439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730751" y="1341440"/>
            <a:ext cx="4038600" cy="25479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730751" y="4041775"/>
            <a:ext cx="4038600" cy="25479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C8F87-ADE3-2D4C-8154-5ED251A6B050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90A0A-A080-2C4C-8046-AD48F08BFA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09334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2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39751" y="1341439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1" y="1341439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2BB58-EDAB-FF4E-832E-5F5A87E886AF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DCC22-1C4E-7140-BC32-0B9AD310072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42302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2"/>
            <a:ext cx="7391400" cy="563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1" y="1341439"/>
            <a:ext cx="4038600" cy="5248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30751" y="1341440"/>
            <a:ext cx="4038600" cy="25479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30751" y="4041775"/>
            <a:ext cx="4038600" cy="2547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AA81E-6BD2-BE4A-A840-1D3B4D16C49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009065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 bwMode="ltGray"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23 w 5779"/>
                <a:gd name="T3" fmla="*/ 454 h 946"/>
                <a:gd name="T4" fmla="*/ 693 w 5779"/>
                <a:gd name="T5" fmla="*/ 1 h 946"/>
                <a:gd name="T6" fmla="*/ 2319 w 5779"/>
                <a:gd name="T7" fmla="*/ 0 h 946"/>
                <a:gd name="T8" fmla="*/ 2454 w 5779"/>
                <a:gd name="T9" fmla="*/ 144 h 946"/>
                <a:gd name="T10" fmla="*/ 5348 w 5779"/>
                <a:gd name="T11" fmla="*/ 137 h 946"/>
                <a:gd name="T12" fmla="*/ 5348 w 5779"/>
                <a:gd name="T13" fmla="*/ 772 h 946"/>
                <a:gd name="T14" fmla="*/ 2676 w 5779"/>
                <a:gd name="T15" fmla="*/ 765 h 946"/>
                <a:gd name="T16" fmla="*/ 2554 w 5779"/>
                <a:gd name="T17" fmla="*/ 946 h 946"/>
                <a:gd name="T18" fmla="*/ 1749 w 5779"/>
                <a:gd name="T19" fmla="*/ 946 h 946"/>
                <a:gd name="T20" fmla="*/ 1535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b="1" smtClean="0">
                <a:solidFill>
                  <a:srgbClr val="B1E2FB"/>
                </a:solidFill>
                <a:latin typeface="Tahoma" charset="0"/>
                <a:ea typeface="宋体" charset="0"/>
                <a:cs typeface="宋体" charset="0"/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37 w 5799"/>
                <a:gd name="T3" fmla="*/ 454 h 895"/>
                <a:gd name="T4" fmla="*/ 712 w 5799"/>
                <a:gd name="T5" fmla="*/ 0 h 895"/>
                <a:gd name="T6" fmla="*/ 2304 w 5799"/>
                <a:gd name="T7" fmla="*/ 0 h 895"/>
                <a:gd name="T8" fmla="*/ 2440 w 5799"/>
                <a:gd name="T9" fmla="*/ 136 h 895"/>
                <a:gd name="T10" fmla="*/ 5368 w 5799"/>
                <a:gd name="T11" fmla="*/ 136 h 895"/>
                <a:gd name="T12" fmla="*/ 5357 w 5799"/>
                <a:gd name="T13" fmla="*/ 727 h 895"/>
                <a:gd name="T14" fmla="*/ 2663 w 5799"/>
                <a:gd name="T15" fmla="*/ 708 h 895"/>
                <a:gd name="T16" fmla="*/ 2547 w 5799"/>
                <a:gd name="T17" fmla="*/ 895 h 895"/>
                <a:gd name="T18" fmla="*/ 1763 w 5799"/>
                <a:gd name="T19" fmla="*/ 895 h 895"/>
                <a:gd name="T20" fmla="*/ 1553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b="1" smtClean="0">
                <a:solidFill>
                  <a:srgbClr val="B1E2FB"/>
                </a:solidFill>
                <a:latin typeface="Tahoma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en-US" altLang="zh-CN" sz="2000" smtClean="0">
                <a:solidFill>
                  <a:srgbClr val="003399"/>
                </a:solidFill>
                <a:latin typeface="Verdana" pitchFamily="34" charset="0"/>
                <a:cs typeface="宋体" charset="0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2779798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E944A-B148-8645-B9AC-FA53279FCF8C}" type="datetime1">
              <a:rPr lang="en-US" altLang="zh-CN"/>
              <a:pPr>
                <a:defRPr/>
              </a:pPr>
              <a:t>11/16/15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14791-69B7-014C-94DF-4D5EB940A80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61913"/>
            <a:ext cx="10096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1088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65F094B-186A-9E40-AB2B-74A5D8CAEDD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632239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21EC7F-6E4A-4D4A-B824-ED92FC51390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81529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688A08-B2A5-3948-8773-72B59C94B41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98769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73C539-E994-1F49-A6A9-FB0E2D8F985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41831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35043D-18D2-3249-B7AC-EE7C4E008F0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898192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03F273-1B60-6C4E-B509-BF888567D08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69123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E4AC38-5E38-0149-8121-FD50EAAAE02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412447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9A8C47-8464-604E-8672-D7DE2E2DEF7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226910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41185-9AEC-AF46-8F4F-C33A86378EF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9629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B9F86E-51D4-7E47-AEF3-2192BDA9A15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53717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DB015-4E0D-FE4A-8696-F606460553C1}" type="datetime1">
              <a:rPr lang="en-US" altLang="zh-CN"/>
              <a:pPr>
                <a:defRPr/>
              </a:pPr>
              <a:t>11/16/15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57992-DA0A-BB45-A42E-93B6E4A067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18100E-9857-0741-A680-4DBE92086FB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15175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730750" y="1341438"/>
            <a:ext cx="4038600" cy="25479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730750" y="4041775"/>
            <a:ext cx="4038600" cy="25479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D9FB14-4C35-C241-9A07-A23C6847915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121992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52 w 5779"/>
                <a:gd name="T3" fmla="*/ 454 h 946"/>
                <a:gd name="T4" fmla="*/ 751 w 5779"/>
                <a:gd name="T5" fmla="*/ 1 h 946"/>
                <a:gd name="T6" fmla="*/ 2493 w 5779"/>
                <a:gd name="T7" fmla="*/ 0 h 946"/>
                <a:gd name="T8" fmla="*/ 2628 w 5779"/>
                <a:gd name="T9" fmla="*/ 144 h 946"/>
                <a:gd name="T10" fmla="*/ 5737 w 5779"/>
                <a:gd name="T11" fmla="*/ 137 h 946"/>
                <a:gd name="T12" fmla="*/ 5737 w 5779"/>
                <a:gd name="T13" fmla="*/ 772 h 946"/>
                <a:gd name="T14" fmla="*/ 2878 w 5779"/>
                <a:gd name="T15" fmla="*/ 765 h 946"/>
                <a:gd name="T16" fmla="*/ 2736 w 5779"/>
                <a:gd name="T17" fmla="*/ 946 h 946"/>
                <a:gd name="T18" fmla="*/ 1868 w 5779"/>
                <a:gd name="T19" fmla="*/ 946 h 946"/>
                <a:gd name="T20" fmla="*/ 1651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5 w 5799"/>
                <a:gd name="T3" fmla="*/ 454 h 895"/>
                <a:gd name="T4" fmla="*/ 768 w 5799"/>
                <a:gd name="T5" fmla="*/ 0 h 895"/>
                <a:gd name="T6" fmla="*/ 2472 w 5799"/>
                <a:gd name="T7" fmla="*/ 0 h 895"/>
                <a:gd name="T8" fmla="*/ 2608 w 5799"/>
                <a:gd name="T9" fmla="*/ 136 h 895"/>
                <a:gd name="T10" fmla="*/ 5743 w 5799"/>
                <a:gd name="T11" fmla="*/ 136 h 895"/>
                <a:gd name="T12" fmla="*/ 5732 w 5799"/>
                <a:gd name="T13" fmla="*/ 727 h 895"/>
                <a:gd name="T14" fmla="*/ 2855 w 5799"/>
                <a:gd name="T15" fmla="*/ 708 h 895"/>
                <a:gd name="T16" fmla="*/ 2719 w 5799"/>
                <a:gd name="T17" fmla="*/ 895 h 895"/>
                <a:gd name="T18" fmla="*/ 1879 w 5799"/>
                <a:gd name="T19" fmla="*/ 895 h 895"/>
                <a:gd name="T20" fmla="*/ 1665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799"/>
                <a:gd name="T40" fmla="*/ 0 h 895"/>
                <a:gd name="T41" fmla="*/ 5799 w 5799"/>
                <a:gd name="T42" fmla="*/ 895 h 8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en-US" altLang="zh-CN" sz="2000" b="1" smtClean="0">
                <a:solidFill>
                  <a:srgbClr val="003399"/>
                </a:solidFill>
                <a:latin typeface="Verdana" charset="0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33182352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ACC2329E-6BC2-DA48-9F60-B9D41AFCC473}" type="datetime1">
              <a:rPr lang="zh-CN" altLang="en-US"/>
              <a:pPr>
                <a:defRPr/>
              </a:pPr>
              <a:t>11/16/15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9AE02FBD-1D3F-8D4F-98E6-0DA3D6F3607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20236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9B1BF08-5BAF-FB4A-BD62-251677C3DB10}" type="datetime1">
              <a:rPr lang="zh-CN" altLang="en-US"/>
              <a:pPr>
                <a:defRPr/>
              </a:pPr>
              <a:t>11/16/15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6C42EC30-240C-C541-BC68-992E395741F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564594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2F4541BB-82E1-194C-B27A-FBB57079384A}" type="datetime1">
              <a:rPr lang="zh-CN" altLang="en-US"/>
              <a:pPr>
                <a:defRPr/>
              </a:pPr>
              <a:t>11/16/15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F0621F2-AC7A-324B-B6D4-158C91A7F52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160883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4074D0DC-C7F2-854B-AE68-66C1B0419825}" type="datetime1">
              <a:rPr lang="zh-CN" altLang="en-US"/>
              <a:pPr>
                <a:defRPr/>
              </a:pPr>
              <a:t>11/16/15</a:t>
            </a:fld>
            <a:endParaRPr lang="en-US" altLang="zh-CN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F2367FC-D7A6-7B44-9842-84AAE64CAB2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387886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99C738EE-BE19-EA42-BF6F-5EC037C3095A}" type="datetime1">
              <a:rPr lang="zh-CN" altLang="en-US"/>
              <a:pPr>
                <a:defRPr/>
              </a:pPr>
              <a:t>11/16/15</a:t>
            </a:fld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55DB882C-CE31-5F40-A252-8560B1A2C6B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39710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2BCBAA3A-4254-BE49-819F-9A6063E6DB16}" type="datetime1">
              <a:rPr lang="zh-CN" altLang="en-US"/>
              <a:pPr>
                <a:defRPr/>
              </a:pPr>
              <a:t>11/16/15</a:t>
            </a:fld>
            <a:endParaRPr lang="en-US" altLang="zh-C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8B774888-21A3-5F45-9B4B-887010B09D1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407307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DC18B807-9C36-C042-A73A-41DCC0CB7EBA}" type="datetime1">
              <a:rPr lang="zh-CN" altLang="en-US"/>
              <a:pPr>
                <a:defRPr/>
              </a:pPr>
              <a:t>11/16/15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DB36DBE6-3C57-6647-8A93-5AD0E3D211B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8798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2674-42A9-5041-A649-C17DA7900B3F}" type="datetime1">
              <a:rPr lang="en-US" altLang="zh-CN"/>
              <a:pPr>
                <a:defRPr/>
              </a:pPr>
              <a:t>11/16/15</a:t>
            </a:fld>
            <a:endParaRPr lang="en-US" altLang="zh-CN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94234-FF3D-9A41-B0EF-63570C3530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97B3D92A-CE77-E846-82C4-8F438FF2556C}" type="datetime1">
              <a:rPr lang="zh-CN" altLang="en-US"/>
              <a:pPr>
                <a:defRPr/>
              </a:pPr>
              <a:t>11/16/15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50D467CA-7877-0D49-9D9D-2B2AE623CA6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3274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F8457E67-340E-8449-800D-BCDCC77C3406}" type="datetime1">
              <a:rPr lang="zh-CN" altLang="en-US"/>
              <a:pPr>
                <a:defRPr/>
              </a:pPr>
              <a:t>11/16/15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4FB1FCDD-1D7E-8643-BDD8-55C82D2DCFD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34914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08AB97DC-251C-124A-90FE-E4306E9BC55E}" type="datetime1">
              <a:rPr lang="zh-CN" altLang="en-US"/>
              <a:pPr>
                <a:defRPr/>
              </a:pPr>
              <a:t>11/16/15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2841BE4E-39CD-1047-84F8-684F7175BA9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796161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40 w 5779"/>
                <a:gd name="T3" fmla="*/ 454 h 946"/>
                <a:gd name="T4" fmla="*/ 727 w 5779"/>
                <a:gd name="T5" fmla="*/ 1 h 946"/>
                <a:gd name="T6" fmla="*/ 2421 w 5779"/>
                <a:gd name="T7" fmla="*/ 0 h 946"/>
                <a:gd name="T8" fmla="*/ 2556 w 5779"/>
                <a:gd name="T9" fmla="*/ 144 h 946"/>
                <a:gd name="T10" fmla="*/ 5569 w 5779"/>
                <a:gd name="T11" fmla="*/ 137 h 946"/>
                <a:gd name="T12" fmla="*/ 5569 w 5779"/>
                <a:gd name="T13" fmla="*/ 772 h 946"/>
                <a:gd name="T14" fmla="*/ 2794 w 5779"/>
                <a:gd name="T15" fmla="*/ 765 h 946"/>
                <a:gd name="T16" fmla="*/ 2656 w 5779"/>
                <a:gd name="T17" fmla="*/ 946 h 946"/>
                <a:gd name="T18" fmla="*/ 1817 w 5779"/>
                <a:gd name="T19" fmla="*/ 946 h 946"/>
                <a:gd name="T20" fmla="*/ 160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54 w 5799"/>
                <a:gd name="T3" fmla="*/ 454 h 895"/>
                <a:gd name="T4" fmla="*/ 746 w 5799"/>
                <a:gd name="T5" fmla="*/ 0 h 895"/>
                <a:gd name="T6" fmla="*/ 2406 w 5799"/>
                <a:gd name="T7" fmla="*/ 0 h 895"/>
                <a:gd name="T8" fmla="*/ 2542 w 5799"/>
                <a:gd name="T9" fmla="*/ 136 h 895"/>
                <a:gd name="T10" fmla="*/ 5589 w 5799"/>
                <a:gd name="T11" fmla="*/ 136 h 895"/>
                <a:gd name="T12" fmla="*/ 5578 w 5799"/>
                <a:gd name="T13" fmla="*/ 727 h 895"/>
                <a:gd name="T14" fmla="*/ 2778 w 5799"/>
                <a:gd name="T15" fmla="*/ 708 h 895"/>
                <a:gd name="T16" fmla="*/ 2649 w 5799"/>
                <a:gd name="T17" fmla="*/ 895 h 895"/>
                <a:gd name="T18" fmla="*/ 1831 w 5799"/>
                <a:gd name="T19" fmla="*/ 895 h 895"/>
                <a:gd name="T20" fmla="*/ 162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en-US" altLang="zh-CN" sz="2000" b="1" smtClean="0">
                <a:solidFill>
                  <a:srgbClr val="003399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22695180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BCD62-92F8-8847-A268-0261FEFC554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F613B-06EF-774F-82B1-5A6A5139A6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673437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E944A-B148-8645-B9AC-FA53279FCF8C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14791-69B7-014C-94DF-4D5EB940A80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98682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DB015-4E0D-FE4A-8696-F606460553C1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57992-DA0A-BB45-A42E-93B6E4A067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50716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2674-42A9-5041-A649-C17DA7900B3F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94234-FF3D-9A41-B0EF-63570C3530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694172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9617F-DC1D-2F49-9989-C96E559E1503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D200-1988-784D-A3B6-011769C509B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41826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017C1-0DE1-F842-A122-AC6A56C02DE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AC1F4-2361-154A-B1EB-651291113BE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87987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9617F-DC1D-2F49-9989-C96E559E1503}" type="datetime1">
              <a:rPr lang="en-US" altLang="zh-CN"/>
              <a:pPr>
                <a:defRPr/>
              </a:pPr>
              <a:t>11/16/15</a:t>
            </a:fld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D200-1988-784D-A3B6-011769C509B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E0EEC-3876-3648-BC48-F8EF6B980B0C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CF677-A4A5-4543-8ABC-F3307C13F31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046991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45D94-77EA-FB47-86EC-3ECEB863E93B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A9FBC-D775-5346-A545-4DA0708C9ED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09857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E496B-6245-3A42-88E6-8D93589BFCA5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0B92A-69DE-7743-AB8D-37FE2EF3958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633823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7D9B-FD44-4148-8DDC-D95BE7E0CC37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9E2F5-6B2D-784C-8B6C-FFE0D46ACB6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85100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730750" y="1341438"/>
            <a:ext cx="4038600" cy="25479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730750" y="4041775"/>
            <a:ext cx="4038600" cy="25479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C8F87-ADE3-2D4C-8154-5ED251A6B050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90A0A-A080-2C4C-8046-AD48F08BFA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141120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2BB58-EDAB-FF4E-832E-5F5A87E886AF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DCC22-1C4E-7140-BC32-0B9AD310072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62384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30750" y="1341438"/>
            <a:ext cx="4038600" cy="25479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30750" y="4041775"/>
            <a:ext cx="4038600" cy="2547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AA81E-6BD2-BE4A-A840-1D3B4D16C49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296109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40 w 5779"/>
                <a:gd name="T3" fmla="*/ 454 h 946"/>
                <a:gd name="T4" fmla="*/ 727 w 5779"/>
                <a:gd name="T5" fmla="*/ 1 h 946"/>
                <a:gd name="T6" fmla="*/ 2421 w 5779"/>
                <a:gd name="T7" fmla="*/ 0 h 946"/>
                <a:gd name="T8" fmla="*/ 2556 w 5779"/>
                <a:gd name="T9" fmla="*/ 144 h 946"/>
                <a:gd name="T10" fmla="*/ 5569 w 5779"/>
                <a:gd name="T11" fmla="*/ 137 h 946"/>
                <a:gd name="T12" fmla="*/ 5569 w 5779"/>
                <a:gd name="T13" fmla="*/ 772 h 946"/>
                <a:gd name="T14" fmla="*/ 2794 w 5779"/>
                <a:gd name="T15" fmla="*/ 765 h 946"/>
                <a:gd name="T16" fmla="*/ 2656 w 5779"/>
                <a:gd name="T17" fmla="*/ 946 h 946"/>
                <a:gd name="T18" fmla="*/ 1817 w 5779"/>
                <a:gd name="T19" fmla="*/ 946 h 946"/>
                <a:gd name="T20" fmla="*/ 160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54 w 5799"/>
                <a:gd name="T3" fmla="*/ 454 h 895"/>
                <a:gd name="T4" fmla="*/ 746 w 5799"/>
                <a:gd name="T5" fmla="*/ 0 h 895"/>
                <a:gd name="T6" fmla="*/ 2406 w 5799"/>
                <a:gd name="T7" fmla="*/ 0 h 895"/>
                <a:gd name="T8" fmla="*/ 2542 w 5799"/>
                <a:gd name="T9" fmla="*/ 136 h 895"/>
                <a:gd name="T10" fmla="*/ 5589 w 5799"/>
                <a:gd name="T11" fmla="*/ 136 h 895"/>
                <a:gd name="T12" fmla="*/ 5578 w 5799"/>
                <a:gd name="T13" fmla="*/ 727 h 895"/>
                <a:gd name="T14" fmla="*/ 2778 w 5799"/>
                <a:gd name="T15" fmla="*/ 708 h 895"/>
                <a:gd name="T16" fmla="*/ 2649 w 5799"/>
                <a:gd name="T17" fmla="*/ 895 h 895"/>
                <a:gd name="T18" fmla="*/ 1831 w 5799"/>
                <a:gd name="T19" fmla="*/ 895 h 895"/>
                <a:gd name="T20" fmla="*/ 162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en-US" altLang="zh-CN" sz="2000" b="1" smtClean="0">
                <a:solidFill>
                  <a:srgbClr val="003399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902547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BCD62-92F8-8847-A268-0261FEFC554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F613B-06EF-774F-82B1-5A6A5139A6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946241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E944A-B148-8645-B9AC-FA53279FCF8C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14791-69B7-014C-94DF-4D5EB940A80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4416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017C1-0DE1-F842-A122-AC6A56C02DE9}" type="datetime1">
              <a:rPr lang="en-US" altLang="zh-CN"/>
              <a:pPr>
                <a:defRPr/>
              </a:pPr>
              <a:t>11/16/15</a:t>
            </a:fld>
            <a:endParaRPr lang="en-US" altLang="zh-C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AC1F4-2361-154A-B1EB-651291113BE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DB015-4E0D-FE4A-8696-F606460553C1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57992-DA0A-BB45-A42E-93B6E4A067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688347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2674-42A9-5041-A649-C17DA7900B3F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94234-FF3D-9A41-B0EF-63570C3530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223613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9617F-DC1D-2F49-9989-C96E559E1503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D200-1988-784D-A3B6-011769C509B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25041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017C1-0DE1-F842-A122-AC6A56C02DE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AC1F4-2361-154A-B1EB-651291113BE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875682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E0EEC-3876-3648-BC48-F8EF6B980B0C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CF677-A4A5-4543-8ABC-F3307C13F31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57862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45D94-77EA-FB47-86EC-3ECEB863E93B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A9FBC-D775-5346-A545-4DA0708C9ED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748742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E496B-6245-3A42-88E6-8D93589BFCA5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0B92A-69DE-7743-AB8D-37FE2EF3958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65715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7D9B-FD44-4148-8DDC-D95BE7E0CC37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9E2F5-6B2D-784C-8B6C-FFE0D46ACB6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85948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730750" y="1341438"/>
            <a:ext cx="4038600" cy="25479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730750" y="4041775"/>
            <a:ext cx="4038600" cy="25479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C8F87-ADE3-2D4C-8154-5ED251A6B050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90A0A-A080-2C4C-8046-AD48F08BFA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103045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2BB58-EDAB-FF4E-832E-5F5A87E886AF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DCC22-1C4E-7140-BC32-0B9AD310072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53785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E0EEC-3876-3648-BC48-F8EF6B980B0C}" type="datetime1">
              <a:rPr lang="en-US" altLang="zh-CN"/>
              <a:pPr>
                <a:defRPr/>
              </a:pPr>
              <a:t>11/16/15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CF677-A4A5-4543-8ABC-F3307C13F31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45D94-77EA-FB47-86EC-3ECEB863E93B}" type="datetime1">
              <a:rPr lang="en-US" altLang="zh-CN"/>
              <a:pPr>
                <a:defRPr/>
              </a:pPr>
              <a:t>11/16/15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A9FBC-D775-5346-A545-4DA0708C9ED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2.xml"/><Relationship Id="rId3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1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66.xml"/><Relationship Id="rId15" Type="http://schemas.openxmlformats.org/officeDocument/2006/relationships/theme" Target="../theme/theme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9.xml"/><Relationship Id="rId8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79.xml"/><Relationship Id="rId14" Type="http://schemas.openxmlformats.org/officeDocument/2006/relationships/theme" Target="../theme/theme7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79D9FAB-A80E-D642-ADB7-F2F1D93826DF}" type="datetime1">
              <a:rPr lang="en-US" altLang="zh-CN"/>
              <a:pPr>
                <a:defRPr/>
              </a:pPr>
              <a:t>11/16/15</a:t>
            </a:fld>
            <a:endParaRPr lang="en-US" altLang="zh-CN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FFFF00"/>
                </a:solidFill>
                <a:latin typeface="Arial" charset="0"/>
              </a:defRPr>
            </a:lvl1pPr>
          </a:lstStyle>
          <a:p>
            <a:pPr>
              <a:defRPr/>
            </a:pPr>
            <a:fld id="{5AAFC56E-8D82-3D4F-A835-69AE0168CA6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v"/>
        <a:defRPr sz="2800" b="1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800">
          <a:solidFill>
            <a:schemeClr val="tx2"/>
          </a:solidFill>
          <a:latin typeface="+mj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l">
              <a:spcBef>
                <a:spcPct val="0"/>
              </a:spcBef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</a:defRPr>
            </a:lvl1pPr>
          </a:lstStyle>
          <a:p>
            <a:pPr>
              <a:spcBef>
                <a:spcPct val="0"/>
              </a:spcBef>
              <a:defRPr/>
            </a:pPr>
            <a:fld id="{D0603F6B-17CB-C248-AF0B-E4292CD54510}" type="slidenum">
              <a:rPr lang="en-US" altLang="zh-CN"/>
              <a:pPr>
                <a:spcBef>
                  <a:spcPct val="0"/>
                </a:spcBef>
                <a:defRPr/>
              </a:pPr>
              <a:t>‹#›</a:t>
            </a:fld>
            <a:endParaRPr lang="en-US" altLang="zh-CN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59" r:id="rId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v"/>
        <a:defRPr sz="2800" b="1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800">
          <a:solidFill>
            <a:schemeClr val="tx2"/>
          </a:solidFill>
          <a:latin typeface="+mj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9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2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79D9FAB-A80E-D642-ADB7-F2F1D93826DF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7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FFFF00"/>
                </a:solidFill>
                <a:latin typeface="Arial" charset="0"/>
              </a:defRPr>
            </a:lvl1pPr>
          </a:lstStyle>
          <a:p>
            <a:pPr>
              <a:defRPr/>
            </a:pPr>
            <a:fld id="{5AAFC56E-8D82-3D4F-A835-69AE0168CA6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2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19321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v"/>
        <a:defRPr sz="2800" b="1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800">
          <a:solidFill>
            <a:schemeClr val="tx2"/>
          </a:solidFill>
          <a:latin typeface="+mj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l">
              <a:spcBef>
                <a:spcPct val="0"/>
              </a:spcBef>
            </a:pPr>
            <a:endParaRPr lang="en-US" altLang="zh-CN" smtClean="0">
              <a:solidFill>
                <a:srgbClr val="B1E2FB"/>
              </a:solidFill>
              <a:ea typeface="宋体" charset="0"/>
              <a:cs typeface="宋体" charset="0"/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</a:defRPr>
            </a:lvl1pPr>
          </a:lstStyle>
          <a:p>
            <a:pPr>
              <a:spcBef>
                <a:spcPct val="0"/>
              </a:spcBef>
            </a:pPr>
            <a:fld id="{351C6888-C8BC-1E42-8915-66D00EB5DD4A}" type="slidenum">
              <a:rPr lang="en-US" altLang="zh-CN" smtClean="0">
                <a:ea typeface="宋体" charset="0"/>
                <a:cs typeface="宋体" charset="0"/>
              </a:rPr>
              <a:pPr>
                <a:spcBef>
                  <a:spcPct val="0"/>
                </a:spcBef>
              </a:pPr>
              <a:t>‹#›</a:t>
            </a:fld>
            <a:endParaRPr lang="en-US" altLang="zh-CN" smtClean="0">
              <a:ea typeface="宋体" charset="0"/>
              <a:cs typeface="宋体" charset="0"/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3154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  <p:sldLayoutId id="2147483988" r:id="rId1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B1E2FB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 algn="l">
              <a:spcBef>
                <a:spcPct val="0"/>
              </a:spcBef>
              <a:defRPr/>
            </a:pPr>
            <a:fld id="{43627AE8-4B25-0C46-96E7-6BBA7D5825CA}" type="datetime1">
              <a:rPr lang="zh-CN" altLang="en-US"/>
              <a:pPr algn="l">
                <a:spcBef>
                  <a:spcPct val="0"/>
                </a:spcBef>
                <a:defRPr/>
              </a:pPr>
              <a:t>11/16/15</a:t>
            </a:fld>
            <a:endParaRPr lang="en-US" altLang="zh-CN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spcBef>
                <a:spcPct val="0"/>
              </a:spcBef>
              <a:defRPr/>
            </a:pPr>
            <a:fld id="{C2124684-0B03-DF4D-A22C-13104DFD3419}" type="slidenum">
              <a:rPr lang="en-US" altLang="zh-CN"/>
              <a:pPr>
                <a:spcBef>
                  <a:spcPct val="0"/>
                </a:spcBef>
                <a:defRPr/>
              </a:pPr>
              <a:t>‹#›</a:t>
            </a:fld>
            <a:endParaRPr lang="en-US" altLang="zh-CN"/>
          </a:p>
        </p:txBody>
      </p:sp>
      <p:sp>
        <p:nvSpPr>
          <p:cNvPr id="4506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45062" name="Picture 11" descr="log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4958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79D9FAB-A80E-D642-ADB7-F2F1D93826DF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FFFF00"/>
                </a:solidFill>
                <a:latin typeface="Arial" charset="0"/>
              </a:defRPr>
            </a:lvl1pPr>
          </a:lstStyle>
          <a:p>
            <a:pPr>
              <a:defRPr/>
            </a:pPr>
            <a:fld id="{5AAFC56E-8D82-3D4F-A835-69AE0168CA6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09840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  <p:sldLayoutId id="2147484015" r:id="rId14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v"/>
        <a:defRPr sz="2800" b="1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800">
          <a:solidFill>
            <a:schemeClr val="tx2"/>
          </a:solidFill>
          <a:latin typeface="+mj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79D9FAB-A80E-D642-ADB7-F2F1D93826DF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11/16/15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FFFF00"/>
                </a:solidFill>
                <a:latin typeface="Arial" charset="0"/>
              </a:defRPr>
            </a:lvl1pPr>
          </a:lstStyle>
          <a:p>
            <a:pPr>
              <a:defRPr/>
            </a:pPr>
            <a:fld id="{5AAFC56E-8D82-3D4F-A835-69AE0168CA6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09205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v"/>
        <a:defRPr sz="2800" b="1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800">
          <a:solidFill>
            <a:schemeClr val="tx2"/>
          </a:solidFill>
          <a:latin typeface="+mj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tags" Target="../tags/tag45.xml"/><Relationship Id="rId2" Type="http://schemas.openxmlformats.org/officeDocument/2006/relationships/slideLayout" Target="../slideLayouts/slideLayout54.xml"/><Relationship Id="rId3" Type="http://schemas.openxmlformats.org/officeDocument/2006/relationships/notesSlide" Target="../notesSlides/notesSlide8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6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tags" Target="../tags/tag46.xml"/><Relationship Id="rId2" Type="http://schemas.openxmlformats.org/officeDocument/2006/relationships/slideLayout" Target="../slideLayouts/slideLayout68.xml"/><Relationship Id="rId3" Type="http://schemas.openxmlformats.org/officeDocument/2006/relationships/notesSlide" Target="../notesSlides/notesSlide8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tags" Target="../tags/tag4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29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tags" Target="../tags/tag4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30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tags" Target="../tags/tag49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1" Type="http://schemas.openxmlformats.org/officeDocument/2006/relationships/tags" Target="../tags/tag50.xml"/><Relationship Id="rId2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4" Type="http://schemas.openxmlformats.org/officeDocument/2006/relationships/image" Target="../media/image135.png"/><Relationship Id="rId5" Type="http://schemas.openxmlformats.org/officeDocument/2006/relationships/image" Target="../media/image136.jpeg"/><Relationship Id="rId6" Type="http://schemas.openxmlformats.org/officeDocument/2006/relationships/image" Target="../media/image137.png"/><Relationship Id="rId7" Type="http://schemas.openxmlformats.org/officeDocument/2006/relationships/image" Target="../media/image138.png"/><Relationship Id="rId8" Type="http://schemas.openxmlformats.org/officeDocument/2006/relationships/image" Target="../media/image139.png"/><Relationship Id="rId1" Type="http://schemas.openxmlformats.org/officeDocument/2006/relationships/tags" Target="../tags/tag51.xml"/><Relationship Id="rId2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jpeg"/><Relationship Id="rId5" Type="http://schemas.openxmlformats.org/officeDocument/2006/relationships/image" Target="../media/image141.jpg"/><Relationship Id="rId1" Type="http://schemas.openxmlformats.org/officeDocument/2006/relationships/tags" Target="../tags/tag52.xml"/><Relationship Id="rId2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5" Type="http://schemas.openxmlformats.org/officeDocument/2006/relationships/image" Target="../media/image144.jpeg"/><Relationship Id="rId6" Type="http://schemas.openxmlformats.org/officeDocument/2006/relationships/image" Target="../media/image145.png"/><Relationship Id="rId7" Type="http://schemas.openxmlformats.org/officeDocument/2006/relationships/image" Target="../media/image146.png"/><Relationship Id="rId8" Type="http://schemas.openxmlformats.org/officeDocument/2006/relationships/image" Target="../media/image147.png"/><Relationship Id="rId9" Type="http://schemas.openxmlformats.org/officeDocument/2006/relationships/image" Target="../media/image148.png"/><Relationship Id="rId10" Type="http://schemas.openxmlformats.org/officeDocument/2006/relationships/image" Target="../media/image149.jpg"/><Relationship Id="rId1" Type="http://schemas.openxmlformats.org/officeDocument/2006/relationships/tags" Target="../tags/tag53.xml"/><Relationship Id="rId2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tags" Target="../tags/tag54.xml"/><Relationship Id="rId2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5" Type="http://schemas.openxmlformats.org/officeDocument/2006/relationships/image" Target="../media/image152.png"/><Relationship Id="rId6" Type="http://schemas.openxmlformats.org/officeDocument/2006/relationships/image" Target="../media/image153.png"/><Relationship Id="rId7" Type="http://schemas.openxmlformats.org/officeDocument/2006/relationships/image" Target="../media/image15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4" Type="http://schemas.openxmlformats.org/officeDocument/2006/relationships/image" Target="../media/image15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tags" Target="../tags/tag55.xml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9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4" Type="http://schemas.openxmlformats.org/officeDocument/2006/relationships/image" Target="../media/image101.png"/><Relationship Id="rId1" Type="http://schemas.openxmlformats.org/officeDocument/2006/relationships/tags" Target="../tags/tag56.xml"/><Relationship Id="rId2" Type="http://schemas.openxmlformats.org/officeDocument/2006/relationships/slideLayout" Target="../slideLayouts/slideLayout4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4" Type="http://schemas.openxmlformats.org/officeDocument/2006/relationships/image" Target="../media/image160.png"/><Relationship Id="rId1" Type="http://schemas.openxmlformats.org/officeDocument/2006/relationships/tags" Target="../tags/tag57.xml"/><Relationship Id="rId2" Type="http://schemas.openxmlformats.org/officeDocument/2006/relationships/slideLayout" Target="../slideLayouts/slideLayout4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1" Type="http://schemas.openxmlformats.org/officeDocument/2006/relationships/tags" Target="../tags/tag58.xml"/><Relationship Id="rId2" Type="http://schemas.openxmlformats.org/officeDocument/2006/relationships/slideLayout" Target="../slideLayouts/slideLayout4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4" Type="http://schemas.openxmlformats.org/officeDocument/2006/relationships/image" Target="../media/image161.png"/><Relationship Id="rId1" Type="http://schemas.openxmlformats.org/officeDocument/2006/relationships/tags" Target="../tags/tag59.xml"/><Relationship Id="rId2" Type="http://schemas.openxmlformats.org/officeDocument/2006/relationships/slideLayout" Target="../slideLayouts/slideLayout4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4" Type="http://schemas.openxmlformats.org/officeDocument/2006/relationships/image" Target="../media/image162.png"/><Relationship Id="rId5" Type="http://schemas.openxmlformats.org/officeDocument/2006/relationships/image" Target="../media/image163.png"/><Relationship Id="rId1" Type="http://schemas.openxmlformats.org/officeDocument/2006/relationships/tags" Target="../tags/tag60.xml"/><Relationship Id="rId2" Type="http://schemas.openxmlformats.org/officeDocument/2006/relationships/slideLayout" Target="../slideLayouts/slideLayout4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164.png"/><Relationship Id="rId3" Type="http://schemas.openxmlformats.org/officeDocument/2006/relationships/image" Target="../media/image165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4" Type="http://schemas.openxmlformats.org/officeDocument/2006/relationships/image" Target="../media/image90.png"/><Relationship Id="rId1" Type="http://schemas.openxmlformats.org/officeDocument/2006/relationships/tags" Target="../tags/tag61.xml"/><Relationship Id="rId2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01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99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00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31.jpe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32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37.pn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38.png"/><Relationship Id="rId6" Type="http://schemas.openxmlformats.org/officeDocument/2006/relationships/oleObject" Target="../embeddings/oleObject6.bin"/><Relationship Id="rId7" Type="http://schemas.openxmlformats.org/officeDocument/2006/relationships/image" Target="../media/image39.png"/><Relationship Id="rId1" Type="http://schemas.openxmlformats.org/officeDocument/2006/relationships/vmlDrawing" Target="../drawings/vmlDrawing4.vml"/><Relationship Id="rId2" Type="http://schemas.openxmlformats.org/officeDocument/2006/relationships/tags" Target="../tags/tag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avi"/><Relationship Id="rId4" Type="http://schemas.openxmlformats.org/officeDocument/2006/relationships/slideLayout" Target="../slideLayouts/slideLayout16.xml"/><Relationship Id="rId5" Type="http://schemas.openxmlformats.org/officeDocument/2006/relationships/notesSlide" Target="../notesSlides/notesSlide24.xml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" Type="http://schemas.openxmlformats.org/officeDocument/2006/relationships/tags" Target="../tags/tag16.xml"/><Relationship Id="rId2" Type="http://schemas.microsoft.com/office/2007/relationships/media" Target="../media/media1.avi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12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0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64.png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66.pn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1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13.png"/><Relationship Id="rId1" Type="http://schemas.openxmlformats.org/officeDocument/2006/relationships/vmlDrawing" Target="../drawings/vmlDrawing2.vml"/><Relationship Id="rId2" Type="http://schemas.openxmlformats.org/officeDocument/2006/relationships/tags" Target="../tags/tag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0.xml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oleObject" Target="../embeddings/oleObject7.bin"/><Relationship Id="rId8" Type="http://schemas.openxmlformats.org/officeDocument/2006/relationships/package" Target="../embeddings/Microsoft_Word_Document1.docx"/><Relationship Id="rId9" Type="http://schemas.openxmlformats.org/officeDocument/2006/relationships/image" Target="../media/image88.png"/><Relationship Id="rId1" Type="http://schemas.openxmlformats.org/officeDocument/2006/relationships/vmlDrawing" Target="../drawings/vmlDrawing5.vml"/><Relationship Id="rId2" Type="http://schemas.openxmlformats.org/officeDocument/2006/relationships/tags" Target="../tags/tag2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1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4" Type="http://schemas.openxmlformats.org/officeDocument/2006/relationships/oleObject" Target="../embeddings/oleObject8.bin"/><Relationship Id="rId5" Type="http://schemas.openxmlformats.org/officeDocument/2006/relationships/package" Target="../embeddings/Microsoft_Word_Document2.docx"/><Relationship Id="rId6" Type="http://schemas.openxmlformats.org/officeDocument/2006/relationships/image" Target="../media/image92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4" Type="http://schemas.openxmlformats.org/officeDocument/2006/relationships/oleObject" Target="../embeddings/oleObject9.bin"/><Relationship Id="rId5" Type="http://schemas.openxmlformats.org/officeDocument/2006/relationships/package" Target="../embeddings/Microsoft_Word_Document3.docx"/><Relationship Id="rId6" Type="http://schemas.openxmlformats.org/officeDocument/2006/relationships/image" Target="../media/image93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4" Type="http://schemas.openxmlformats.org/officeDocument/2006/relationships/oleObject" Target="../embeddings/oleObject10.bin"/><Relationship Id="rId5" Type="http://schemas.openxmlformats.org/officeDocument/2006/relationships/package" Target="../embeddings/Microsoft_Word_Document4.docx"/><Relationship Id="rId6" Type="http://schemas.openxmlformats.org/officeDocument/2006/relationships/image" Target="../media/image94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95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7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98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99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tags" Target="../tags/tag2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4" Type="http://schemas.openxmlformats.org/officeDocument/2006/relationships/image" Target="../media/image100.jpe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1" Type="http://schemas.openxmlformats.org/officeDocument/2006/relationships/tags" Target="../tags/tag25.xml"/><Relationship Id="rId2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4" Type="http://schemas.openxmlformats.org/officeDocument/2006/relationships/image" Target="../media/image101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1" Type="http://schemas.openxmlformats.org/officeDocument/2006/relationships/tags" Target="../tags/tag26.xml"/><Relationship Id="rId2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tags" Target="../tags/tag27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5.xml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1" Type="http://schemas.microsoft.com/office/2007/relationships/media" Target="file:///F:\Course_Data_Process_of_Rest_fMRI_Part3_DPARSFA_V2_2_Voice_130425\Course_Data_Process_of_R1541.wav" TargetMode="External"/><Relationship Id="rId2" Type="http://schemas.openxmlformats.org/officeDocument/2006/relationships/audio" Target="file:///F:\Course_Data_Process_of_Rest_fMRI_Part3_DPARSFA_V2_2_Voice_130425\Course_Data_Process_of_R1541.wav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6.xml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1" Type="http://schemas.microsoft.com/office/2007/relationships/media" Target="file:///F:\Course_Data_Process_of_Rest_fMRI_Part3_DPARSFA_V2_2_Voice_130425\Course_Data_Process_of_R1539.wav" TargetMode="External"/><Relationship Id="rId2" Type="http://schemas.openxmlformats.org/officeDocument/2006/relationships/audio" Target="file:///F:\Course_Data_Process_of_Rest_fMRI_Part3_DPARSFA_V2_2_Voice_130425\Course_Data_Process_of_R1539.wa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4" Type="http://schemas.openxmlformats.org/officeDocument/2006/relationships/image" Target="../media/image109.png"/><Relationship Id="rId1" Type="http://schemas.openxmlformats.org/officeDocument/2006/relationships/tags" Target="../tags/tag28.xml"/><Relationship Id="rId2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4" Type="http://schemas.openxmlformats.org/officeDocument/2006/relationships/image" Target="../media/image110.png"/><Relationship Id="rId1" Type="http://schemas.openxmlformats.org/officeDocument/2006/relationships/tags" Target="../tags/tag29.xml"/><Relationship Id="rId2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4" Type="http://schemas.openxmlformats.org/officeDocument/2006/relationships/image" Target="../media/image110.png"/><Relationship Id="rId1" Type="http://schemas.openxmlformats.org/officeDocument/2006/relationships/tags" Target="../tags/tag30.xml"/><Relationship Id="rId2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4" Type="http://schemas.openxmlformats.org/officeDocument/2006/relationships/image" Target="../media/image111.png"/><Relationship Id="rId1" Type="http://schemas.openxmlformats.org/officeDocument/2006/relationships/tags" Target="../tags/tag31.xml"/><Relationship Id="rId2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4" Type="http://schemas.openxmlformats.org/officeDocument/2006/relationships/image" Target="../media/image109.png"/><Relationship Id="rId1" Type="http://schemas.openxmlformats.org/officeDocument/2006/relationships/tags" Target="../tags/tag32.xml"/><Relationship Id="rId2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1" Type="http://schemas.openxmlformats.org/officeDocument/2006/relationships/tags" Target="../tags/tag33.xml"/><Relationship Id="rId2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4" Type="http://schemas.openxmlformats.org/officeDocument/2006/relationships/image" Target="../media/image109.png"/><Relationship Id="rId1" Type="http://schemas.openxmlformats.org/officeDocument/2006/relationships/tags" Target="../tags/tag34.xml"/><Relationship Id="rId2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4" Type="http://schemas.openxmlformats.org/officeDocument/2006/relationships/image" Target="../media/image114.png"/><Relationship Id="rId1" Type="http://schemas.openxmlformats.org/officeDocument/2006/relationships/tags" Target="../tags/tag35.xml"/><Relationship Id="rId2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4" Type="http://schemas.openxmlformats.org/officeDocument/2006/relationships/image" Target="../media/image115.png"/><Relationship Id="rId1" Type="http://schemas.openxmlformats.org/officeDocument/2006/relationships/tags" Target="../tags/tag36.xml"/><Relationship Id="rId2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4" Type="http://schemas.openxmlformats.org/officeDocument/2006/relationships/image" Target="../media/image116.png"/><Relationship Id="rId1" Type="http://schemas.openxmlformats.org/officeDocument/2006/relationships/tags" Target="../tags/tag37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4" Type="http://schemas.openxmlformats.org/officeDocument/2006/relationships/image" Target="../media/image117.png"/><Relationship Id="rId1" Type="http://schemas.openxmlformats.org/officeDocument/2006/relationships/tags" Target="../tags/tag38.xml"/><Relationship Id="rId2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1" Type="http://schemas.openxmlformats.org/officeDocument/2006/relationships/tags" Target="../tags/tag39.xml"/><Relationship Id="rId2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tags" Target="../tags/tag40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4" Type="http://schemas.openxmlformats.org/officeDocument/2006/relationships/image" Target="../media/image120.png"/><Relationship Id="rId1" Type="http://schemas.openxmlformats.org/officeDocument/2006/relationships/tags" Target="../tags/tag41.xml"/><Relationship Id="rId2" Type="http://schemas.openxmlformats.org/officeDocument/2006/relationships/slideLayout" Target="../slideLayouts/slideLayout30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2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tags" Target="../tags/tag42.xml"/><Relationship Id="rId2" Type="http://schemas.openxmlformats.org/officeDocument/2006/relationships/slideLayout" Target="../slideLayouts/slideLayout30.xml"/><Relationship Id="rId3" Type="http://schemas.openxmlformats.org/officeDocument/2006/relationships/notesSlide" Target="../notesSlides/notesSlide8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tags" Target="../tags/tag43.xml"/><Relationship Id="rId2" Type="http://schemas.openxmlformats.org/officeDocument/2006/relationships/slideLayout" Target="../slideLayouts/slideLayout30.xml"/><Relationship Id="rId3" Type="http://schemas.openxmlformats.org/officeDocument/2006/relationships/notesSlide" Target="../notesSlides/notesSlide8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tags" Target="../tags/tag44.xml"/><Relationship Id="rId2" Type="http://schemas.openxmlformats.org/officeDocument/2006/relationships/slideLayout" Target="../slideLayouts/slideLayout30.xml"/><Relationship Id="rId3" Type="http://schemas.openxmlformats.org/officeDocument/2006/relationships/notesSlide" Target="../notesSlides/notesSlide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5402" y="980730"/>
            <a:ext cx="7993062" cy="2519363"/>
          </a:xfrm>
        </p:spPr>
        <p:txBody>
          <a:bodyPr/>
          <a:lstStyle/>
          <a:p>
            <a:pPr eaLnBrk="1" hangingPunct="1"/>
            <a:r>
              <a:rPr kumimoji="1" lang="en-US" altLang="zh-CN" sz="2600" b="1" dirty="0">
                <a:solidFill>
                  <a:srgbClr val="FFFF00"/>
                </a:solidFill>
                <a:latin typeface="Arial Black" charset="0"/>
                <a:ea typeface="黑体" pitchFamily="2" charset="-122"/>
                <a:cs typeface="黑体" pitchFamily="2" charset="-122"/>
              </a:rPr>
              <a:t>Resting-state fMRI: Principles, Data Analyses and Applications to </a:t>
            </a:r>
            <a:r>
              <a:rPr kumimoji="1" lang="en-US" altLang="zh-CN" sz="2600" b="1" dirty="0" smtClean="0">
                <a:solidFill>
                  <a:srgbClr val="FFFF00"/>
                </a:solidFill>
                <a:latin typeface="Arial Black" charset="0"/>
                <a:ea typeface="黑体" pitchFamily="2" charset="-122"/>
                <a:cs typeface="黑体" pitchFamily="2" charset="-122"/>
              </a:rPr>
              <a:t>Cognitive Science and Brain </a:t>
            </a:r>
            <a:r>
              <a:rPr kumimoji="1" lang="en-US" altLang="zh-CN" sz="2600" b="1" dirty="0">
                <a:solidFill>
                  <a:srgbClr val="FFFF00"/>
                </a:solidFill>
                <a:latin typeface="Arial Black" charset="0"/>
                <a:ea typeface="黑体" pitchFamily="2" charset="-122"/>
                <a:cs typeface="黑体" pitchFamily="2" charset="-122"/>
              </a:rPr>
              <a:t>Disorders </a:t>
            </a:r>
            <a:endParaRPr kumimoji="1" lang="en-US" altLang="zh-CN" sz="3200" b="1" dirty="0" smtClean="0">
              <a:solidFill>
                <a:srgbClr val="FFFF00"/>
              </a:solidFill>
              <a:latin typeface="Arial Black" charset="0"/>
              <a:ea typeface="黑体" pitchFamily="2" charset="-122"/>
              <a:cs typeface="黑体" pitchFamily="2" charset="-122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156490" y="2780930"/>
            <a:ext cx="6826483" cy="355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endParaRPr kumimoji="1" lang="en-US" altLang="zh-CN" sz="2400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endParaRPr kumimoji="1" lang="zh-CN" altLang="en-US" sz="2400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r>
              <a:rPr kumimoji="1" lang="zh-CN" altLang="en-US" sz="3200" b="1" dirty="0" smtClean="0">
                <a:solidFill>
                  <a:srgbClr val="FFFFFF"/>
                </a:solidFill>
                <a:latin typeface="Arial"/>
                <a:ea typeface="黑体"/>
                <a:cs typeface="黑体"/>
              </a:rPr>
              <a:t>严超赣</a:t>
            </a:r>
            <a:endParaRPr kumimoji="1" lang="en-US" altLang="zh-CN" sz="3200" b="1" dirty="0">
              <a:solidFill>
                <a:srgbClr val="FFFFFF"/>
              </a:solidFill>
              <a:latin typeface="Arial"/>
              <a:ea typeface="黑体"/>
              <a:cs typeface="黑体"/>
            </a:endParaRPr>
          </a:p>
          <a:p>
            <a:pPr>
              <a:spcBef>
                <a:spcPct val="0"/>
              </a:spcBef>
            </a:pPr>
            <a:endParaRPr kumimoji="1" lang="en-US" altLang="zh-CN" sz="1100" b="1" dirty="0">
              <a:solidFill>
                <a:srgbClr val="FFFFFF"/>
              </a:solidFill>
              <a:latin typeface="Arial"/>
              <a:ea typeface="黑体"/>
              <a:cs typeface="黑体"/>
            </a:endParaRPr>
          </a:p>
          <a:p>
            <a:pPr>
              <a:spcBef>
                <a:spcPct val="0"/>
              </a:spcBef>
            </a:pPr>
            <a:r>
              <a:rPr kumimoji="1" lang="en-US" altLang="zh-CN" sz="2400" b="1" dirty="0">
                <a:solidFill>
                  <a:srgbClr val="FFFFFF"/>
                </a:solidFill>
                <a:latin typeface="Arial"/>
                <a:ea typeface="黑体"/>
                <a:cs typeface="黑体"/>
              </a:rPr>
              <a:t>Chao-Gan Yan, Ph.D.</a:t>
            </a:r>
          </a:p>
          <a:p>
            <a:pPr>
              <a:spcBef>
                <a:spcPct val="0"/>
              </a:spcBef>
            </a:pPr>
            <a:endParaRPr kumimoji="1" lang="en-US" altLang="zh-CN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r>
              <a:rPr kumimoji="1" lang="en-US" altLang="zh-CN" b="1" dirty="0" err="1">
                <a:solidFill>
                  <a:srgbClr val="FFFFFF"/>
                </a:solidFill>
                <a:latin typeface="Arial"/>
              </a:rPr>
              <a:t>yancg@psych.ac.cn</a:t>
            </a:r>
            <a:endParaRPr kumimoji="1" lang="en-US" altLang="zh-CN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r>
              <a:rPr kumimoji="1" lang="en-US" altLang="zh-CN" b="1" dirty="0">
                <a:solidFill>
                  <a:srgbClr val="FFFFFF"/>
                </a:solidFill>
                <a:latin typeface="Arial"/>
              </a:rPr>
              <a:t>http://</a:t>
            </a:r>
            <a:r>
              <a:rPr kumimoji="1" lang="en-US" altLang="zh-CN" b="1" dirty="0" err="1">
                <a:solidFill>
                  <a:srgbClr val="FFFFFF"/>
                </a:solidFill>
                <a:latin typeface="Arial"/>
              </a:rPr>
              <a:t>rfmri.org</a:t>
            </a:r>
            <a:r>
              <a:rPr kumimoji="1" lang="en-US" altLang="zh-CN" b="1" dirty="0">
                <a:solidFill>
                  <a:srgbClr val="FFFFFF"/>
                </a:solidFill>
                <a:latin typeface="Arial"/>
              </a:rPr>
              <a:t>/</a:t>
            </a:r>
            <a:r>
              <a:rPr kumimoji="1" lang="en-US" altLang="zh-CN" b="1" dirty="0" err="1">
                <a:solidFill>
                  <a:srgbClr val="FFFFFF"/>
                </a:solidFill>
                <a:latin typeface="Arial"/>
              </a:rPr>
              <a:t>yan</a:t>
            </a:r>
            <a:endParaRPr kumimoji="1" lang="en-US" altLang="zh-CN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endParaRPr kumimoji="1" lang="en-US" altLang="zh-CN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endParaRPr kumimoji="1" lang="en-US" altLang="zh-CN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r>
              <a:rPr kumimoji="1" lang="en-US" altLang="zh-CN" sz="2000" b="1" dirty="0">
                <a:solidFill>
                  <a:srgbClr val="FFFFFF"/>
                </a:solidFill>
                <a:latin typeface="Arial"/>
                <a:ea typeface="黑体"/>
                <a:cs typeface="黑体"/>
              </a:rPr>
              <a:t>Institute of Psychology, Chinese Academy of Sciences</a:t>
            </a:r>
          </a:p>
        </p:txBody>
      </p:sp>
      <p:pic>
        <p:nvPicPr>
          <p:cNvPr id="5" name="Picture 4" descr="CAS_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052736" cy="1052736"/>
          </a:xfrm>
          <a:prstGeom prst="rect">
            <a:avLst/>
          </a:prstGeom>
        </p:spPr>
      </p:pic>
      <p:pic>
        <p:nvPicPr>
          <p:cNvPr id="10" name="Picture 9" descr="IPCA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932" y="116632"/>
            <a:ext cx="1161572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24532"/>
      </p:ext>
    </p:extLst>
  </p:cSld>
  <p:clrMapOvr>
    <a:masterClrMapping/>
  </p:clrMapOvr>
  <p:transition xmlns:p14="http://schemas.microsoft.com/office/powerpoint/2010/main" advTm="101245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333375"/>
            <a:ext cx="4608512" cy="1257300"/>
          </a:xfrm>
        </p:spPr>
        <p:txBody>
          <a:bodyPr/>
          <a:lstStyle/>
          <a:p>
            <a:r>
              <a:rPr lang="en-US" altLang="zh-CN" sz="400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Outline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827088" y="1557338"/>
            <a:ext cx="8316912" cy="448327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 Resting-State </a:t>
            </a:r>
            <a:r>
              <a:rPr kumimoji="1" lang="en-US" altLang="zh-CN" sz="3200" b="1" dirty="0" err="1" smtClean="0">
                <a:latin typeface="Times New Roman" pitchFamily="18" charset="0"/>
                <a:ea typeface="隶书" pitchFamily="49" charset="-122"/>
                <a:cs typeface="+mn-cs"/>
              </a:rPr>
              <a:t>fMRI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: Principles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Data Analysis: Computational Algorithms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Data Analysis: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</a:rPr>
              <a:t>Methodological Issues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Data Analysis: Computational Platform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</a:rPr>
              <a:t> Applications </a:t>
            </a: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</a:rPr>
              <a:t>to Cognitive Science</a:t>
            </a:r>
            <a:endParaRPr kumimoji="1" lang="en-US" altLang="zh-CN" sz="3200" b="1" dirty="0" smtClean="0">
              <a:latin typeface="Times New Roman" pitchFamily="18" charset="0"/>
              <a:ea typeface="隶书" pitchFamily="49" charset="-122"/>
              <a:cs typeface="+mn-cs"/>
            </a:endParaRP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</a:rPr>
              <a:t>  Applications </a:t>
            </a: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</a:rPr>
              <a:t>to Brain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</a:rPr>
              <a:t>Disorders</a:t>
            </a:r>
            <a:endParaRPr kumimoji="1" lang="en-US" altLang="zh-CN" sz="3200" b="1" dirty="0" smtClean="0">
              <a:latin typeface="Times New Roman" pitchFamily="18" charset="0"/>
              <a:ea typeface="隶书" pitchFamily="49" charset="-122"/>
              <a:cs typeface="+mn-cs"/>
            </a:endParaRPr>
          </a:p>
        </p:txBody>
      </p:sp>
      <p:sp>
        <p:nvSpPr>
          <p:cNvPr id="448516" name="Line 4"/>
          <p:cNvSpPr>
            <a:spLocks noChangeShapeType="1"/>
          </p:cNvSpPr>
          <p:nvPr/>
        </p:nvSpPr>
        <p:spPr bwMode="auto">
          <a:xfrm>
            <a:off x="252413" y="2780928"/>
            <a:ext cx="647700" cy="0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10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0909444"/>
      </p:ext>
    </p:extLst>
  </p:cSld>
  <p:clrMapOvr>
    <a:masterClrMapping/>
  </p:clrMapOvr>
  <p:transition xmlns:p14="http://schemas.microsoft.com/office/powerpoint/2010/main" advTm="3341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F07BDA4E-8F00-0943-9947-D347005D3D68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100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1988" name="Rectangle 3"/>
          <p:cNvSpPr>
            <a:spLocks noChangeArrowheads="1"/>
          </p:cNvSpPr>
          <p:nvPr/>
        </p:nvSpPr>
        <p:spPr bwMode="auto">
          <a:xfrm>
            <a:off x="704850" y="1875596"/>
            <a:ext cx="786765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14350" indent="-514350" algn="l">
              <a:buFont typeface="Arial" charset="0"/>
              <a:buChar char="•"/>
            </a:pPr>
            <a:r>
              <a:rPr kumimoji="1" lang="en-US" altLang="zh-CN" sz="2400" dirty="0">
                <a:solidFill>
                  <a:srgbClr val="FFFFFF"/>
                </a:solidFill>
                <a:ea typeface="隶书" charset="0"/>
                <a:cs typeface="隶书" charset="0"/>
              </a:rPr>
              <a:t>Scanning sessions (3T Siemens):</a:t>
            </a:r>
          </a:p>
          <a:p>
            <a:pPr marL="514350" indent="-514350" algn="l"/>
            <a:r>
              <a:rPr kumimoji="1" lang="en-US" altLang="zh-CN" sz="2400" dirty="0">
                <a:solidFill>
                  <a:srgbClr val="FFFF00"/>
                </a:solidFill>
                <a:ea typeface="隶书" charset="0"/>
                <a:cs typeface="隶书" charset="0"/>
              </a:rPr>
              <a:t>S1    Resting-state (Rest1)                      </a:t>
            </a:r>
            <a:r>
              <a:rPr kumimoji="1" lang="en-US" altLang="zh-CN" sz="24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              8 </a:t>
            </a:r>
            <a:r>
              <a:rPr kumimoji="1" lang="en-US" altLang="zh-CN" sz="2400" dirty="0">
                <a:solidFill>
                  <a:srgbClr val="FFFF00"/>
                </a:solidFill>
                <a:ea typeface="隶书" charset="0"/>
                <a:cs typeface="隶书" charset="0"/>
              </a:rPr>
              <a:t>min</a:t>
            </a:r>
          </a:p>
          <a:p>
            <a:pPr marL="514350" indent="-514350" algn="l"/>
            <a:r>
              <a:rPr kumimoji="1" lang="en-US" altLang="zh-CN" sz="2400" dirty="0">
                <a:solidFill>
                  <a:srgbClr val="FFFFFF"/>
                </a:solidFill>
                <a:ea typeface="隶书" charset="0"/>
                <a:cs typeface="隶书" charset="0"/>
              </a:rPr>
              <a:t>S2    Pictures (indoor or outdoor) </a:t>
            </a:r>
            <a:r>
              <a:rPr kumimoji="1" lang="en-US" altLang="zh-CN" sz="24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(</a:t>
            </a:r>
            <a:r>
              <a:rPr kumimoji="1" lang="en-US" altLang="zh-CN" sz="2400" dirty="0">
                <a:solidFill>
                  <a:srgbClr val="FFFFFF"/>
                </a:solidFill>
                <a:ea typeface="隶书" charset="0"/>
                <a:cs typeface="隶书" charset="0"/>
              </a:rPr>
              <a:t>encoding)   </a:t>
            </a:r>
            <a:r>
              <a:rPr kumimoji="1" lang="en-US" altLang="zh-CN" sz="24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    </a:t>
            </a:r>
            <a:r>
              <a:rPr kumimoji="1" lang="en-US" altLang="zh-CN" sz="2400" dirty="0">
                <a:solidFill>
                  <a:srgbClr val="FFFFFF"/>
                </a:solidFill>
                <a:ea typeface="隶书" charset="0"/>
                <a:cs typeface="隶书" charset="0"/>
              </a:rPr>
              <a:t>5 min     </a:t>
            </a:r>
          </a:p>
          <a:p>
            <a:pPr marL="514350" indent="-514350" algn="l"/>
            <a:r>
              <a:rPr kumimoji="1" lang="en-US" altLang="zh-CN" sz="2400" dirty="0">
                <a:solidFill>
                  <a:srgbClr val="FFFFFF"/>
                </a:solidFill>
                <a:ea typeface="隶书" charset="0"/>
                <a:cs typeface="隶书" charset="0"/>
              </a:rPr>
              <a:t>S3    3D structure                                   </a:t>
            </a:r>
            <a:r>
              <a:rPr kumimoji="1" lang="en-US" altLang="zh-CN" sz="24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               </a:t>
            </a:r>
            <a:r>
              <a:rPr kumimoji="1" lang="en-US" altLang="zh-CN" sz="2400" dirty="0">
                <a:solidFill>
                  <a:srgbClr val="FFFFFF"/>
                </a:solidFill>
                <a:ea typeface="隶书" charset="0"/>
                <a:cs typeface="隶书" charset="0"/>
              </a:rPr>
              <a:t>8 min</a:t>
            </a:r>
          </a:p>
          <a:p>
            <a:pPr marL="514350" indent="-514350" algn="l"/>
            <a:r>
              <a:rPr kumimoji="1" lang="en-US" altLang="zh-CN" sz="2400" dirty="0">
                <a:solidFill>
                  <a:srgbClr val="FFFF00"/>
                </a:solidFill>
                <a:ea typeface="隶书" charset="0"/>
                <a:cs typeface="隶书" charset="0"/>
              </a:rPr>
              <a:t>S4    Resting-state (Rest2)                     </a:t>
            </a:r>
            <a:r>
              <a:rPr kumimoji="1" lang="en-US" altLang="zh-CN" sz="24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               </a:t>
            </a:r>
            <a:r>
              <a:rPr kumimoji="1" lang="en-US" altLang="zh-CN" sz="2400" dirty="0">
                <a:solidFill>
                  <a:srgbClr val="FFFF00"/>
                </a:solidFill>
                <a:ea typeface="隶书" charset="0"/>
                <a:cs typeface="隶书" charset="0"/>
              </a:rPr>
              <a:t>8 min</a:t>
            </a:r>
          </a:p>
          <a:p>
            <a:pPr marL="514350" indent="-514350" algn="l"/>
            <a:r>
              <a:rPr kumimoji="1" lang="en-US" altLang="zh-CN" sz="2400" dirty="0">
                <a:solidFill>
                  <a:srgbClr val="FFFFFF"/>
                </a:solidFill>
                <a:ea typeface="隶书" charset="0"/>
                <a:cs typeface="隶书" charset="0"/>
              </a:rPr>
              <a:t>S5    Retrieval: old or new (2 runs)   </a:t>
            </a:r>
            <a:r>
              <a:rPr kumimoji="1" lang="en-US" altLang="zh-CN" sz="24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                   </a:t>
            </a:r>
            <a:r>
              <a:rPr kumimoji="1" lang="en-US" altLang="zh-CN" sz="2400" dirty="0">
                <a:solidFill>
                  <a:srgbClr val="FFFFFF"/>
                </a:solidFill>
                <a:ea typeface="隶书" charset="0"/>
                <a:cs typeface="隶书" charset="0"/>
              </a:rPr>
              <a:t>10 min                                          </a:t>
            </a:r>
          </a:p>
        </p:txBody>
      </p:sp>
      <p:sp>
        <p:nvSpPr>
          <p:cNvPr id="12294" name="Rectangle 3"/>
          <p:cNvSpPr>
            <a:spLocks noChangeArrowheads="1"/>
          </p:cNvSpPr>
          <p:nvPr/>
        </p:nvSpPr>
        <p:spPr bwMode="auto">
          <a:xfrm>
            <a:off x="35496" y="5157192"/>
            <a:ext cx="7867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14350" indent="-514350">
              <a:buFont typeface="Arial" charset="0"/>
              <a:buChar char="•"/>
            </a:pPr>
            <a:r>
              <a:rPr kumimoji="1" lang="en-US" altLang="zh-CN" sz="2800" dirty="0">
                <a:solidFill>
                  <a:srgbClr val="FFFF00"/>
                </a:solidFill>
                <a:ea typeface="隶书" charset="0"/>
                <a:cs typeface="隶书" charset="0"/>
              </a:rPr>
              <a:t>Rest2/Rest1: spontaneous brain activity modulation by task</a:t>
            </a: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74625" y="2492896"/>
            <a:ext cx="468313" cy="285750"/>
          </a:xfrm>
          <a:prstGeom prst="rightArrow">
            <a:avLst>
              <a:gd name="adj1" fmla="val 50000"/>
              <a:gd name="adj2" fmla="val 25001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42875" y="4149080"/>
            <a:ext cx="468313" cy="285750"/>
          </a:xfrm>
          <a:prstGeom prst="rightArrow">
            <a:avLst>
              <a:gd name="adj1" fmla="val 50000"/>
              <a:gd name="adj2" fmla="val 25001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 </a:t>
            </a:r>
            <a:endParaRPr kumimoji="1" lang="en-US" altLang="zh-CN" sz="3200" b="1" dirty="0" smtClean="0">
              <a:solidFill>
                <a:srgbClr val="FFFF00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Design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240537" y="6400800"/>
            <a:ext cx="35807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Wang, , Yan </a:t>
            </a:r>
            <a:r>
              <a:rPr lang="en-US" altLang="zh-CN" i="1" dirty="0">
                <a:solidFill>
                  <a:srgbClr val="FFFFFF"/>
                </a:solidFill>
                <a:ea typeface="宋体" charset="0"/>
                <a:cs typeface="宋体" charset="0"/>
              </a:rPr>
              <a:t>et al., </a:t>
            </a: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2012. </a:t>
            </a:r>
            <a:r>
              <a:rPr lang="en-US" altLang="zh-CN" i="1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PLoS</a:t>
            </a: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ONE</a:t>
            </a:r>
            <a:endParaRPr lang="en-US" altLang="zh-CN" i="1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937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19"/>
    </mc:Choice>
    <mc:Fallback xmlns="">
      <p:transition xmlns:p14="http://schemas.microsoft.com/office/powerpoint/2010/main" spd="slow" advTm="7331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6" grpId="0" animBg="1"/>
      <p:bldP spid="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D8ACC4B-A7F3-6E41-A179-97B80F361BAD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101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17763" name="Rectangle 2"/>
          <p:cNvSpPr>
            <a:spLocks noChangeArrowheads="1"/>
          </p:cNvSpPr>
          <p:nvPr/>
        </p:nvSpPr>
        <p:spPr bwMode="auto">
          <a:xfrm>
            <a:off x="1042988" y="857250"/>
            <a:ext cx="750093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85AEFF"/>
              </a:buClr>
              <a:buFont typeface="Wingdings" charset="0"/>
              <a:buNone/>
            </a:pPr>
            <a:r>
              <a:rPr lang="en-US" altLang="zh-CN" sz="3200" b="1" smtClean="0">
                <a:solidFill>
                  <a:srgbClr val="FFFFFF"/>
                </a:solidFill>
                <a:ea typeface="楷体_GB2312" charset="0"/>
                <a:cs typeface="楷体_GB2312" charset="0"/>
              </a:rPr>
              <a:t>Behavior result: retrieval performance</a:t>
            </a:r>
            <a:endParaRPr lang="en-US" altLang="zh-CN" sz="3200" b="1" smtClean="0">
              <a:solidFill>
                <a:srgbClr val="FFFF00"/>
              </a:solidFill>
              <a:ea typeface="楷体_GB2312" charset="0"/>
              <a:cs typeface="楷体_GB2312" charset="0"/>
            </a:endParaRPr>
          </a:p>
        </p:txBody>
      </p:sp>
      <p:sp>
        <p:nvSpPr>
          <p:cNvPr id="117764" name="Rectangle 3"/>
          <p:cNvSpPr>
            <a:spLocks noChangeArrowheads="1"/>
          </p:cNvSpPr>
          <p:nvPr/>
        </p:nvSpPr>
        <p:spPr bwMode="auto">
          <a:xfrm>
            <a:off x="428625" y="2000250"/>
            <a:ext cx="78581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14350" indent="-514350" algn="l">
              <a:spcBef>
                <a:spcPct val="0"/>
              </a:spcBef>
            </a:pP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              d’ mean   </a:t>
            </a:r>
            <a:r>
              <a:rPr kumimoji="1" lang="zh-CN" altLang="en-US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	           </a:t>
            </a: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SD</a:t>
            </a:r>
            <a:r>
              <a:rPr kumimoji="1" lang="zh-CN" altLang="en-US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	     </a:t>
            </a: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t           p</a:t>
            </a:r>
          </a:p>
          <a:p>
            <a:pPr marL="514350" indent="-514350" algn="l">
              <a:spcBef>
                <a:spcPct val="0"/>
              </a:spcBef>
            </a:pP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2/3 </a:t>
            </a:r>
            <a:r>
              <a:rPr kumimoji="1" lang="zh-CN" altLang="en-US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	       </a:t>
            </a: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2.46	          0.68	</a:t>
            </a:r>
          </a:p>
          <a:p>
            <a:pPr marL="514350" indent="-514350" algn="l">
              <a:spcBef>
                <a:spcPct val="0"/>
              </a:spcBef>
            </a:pP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3/4</a:t>
            </a:r>
            <a:r>
              <a:rPr kumimoji="1" lang="zh-CN" altLang="en-US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	            </a:t>
            </a: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2.54	          0.63</a:t>
            </a:r>
          </a:p>
        </p:txBody>
      </p:sp>
      <p:sp>
        <p:nvSpPr>
          <p:cNvPr id="117765" name="Rectangle 3"/>
          <p:cNvSpPr>
            <a:spLocks noChangeArrowheads="1"/>
          </p:cNvSpPr>
          <p:nvPr/>
        </p:nvSpPr>
        <p:spPr bwMode="auto">
          <a:xfrm>
            <a:off x="428625" y="3929063"/>
            <a:ext cx="786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14350" indent="-514350" algn="l">
              <a:spcBef>
                <a:spcPct val="0"/>
              </a:spcBef>
            </a:pP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No significant difference between the two groups</a:t>
            </a:r>
          </a:p>
        </p:txBody>
      </p:sp>
      <p:sp>
        <p:nvSpPr>
          <p:cNvPr id="117766" name="Rectangle 3"/>
          <p:cNvSpPr>
            <a:spLocks noChangeArrowheads="1"/>
          </p:cNvSpPr>
          <p:nvPr/>
        </p:nvSpPr>
        <p:spPr bwMode="auto">
          <a:xfrm>
            <a:off x="5143500" y="2643188"/>
            <a:ext cx="3286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14350" indent="-514350" algn="l">
              <a:spcBef>
                <a:spcPct val="0"/>
              </a:spcBef>
            </a:pP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-0.387    0.7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240537" y="6400800"/>
            <a:ext cx="35807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Wang, , Yan </a:t>
            </a:r>
            <a:r>
              <a:rPr lang="en-US" altLang="zh-CN" i="1" dirty="0">
                <a:solidFill>
                  <a:schemeClr val="tx2"/>
                </a:solidFill>
                <a:ea typeface="宋体" charset="0"/>
                <a:cs typeface="宋体" charset="0"/>
              </a:rPr>
              <a:t>et al., </a:t>
            </a:r>
            <a:r>
              <a:rPr lang="en-US" altLang="zh-CN" i="1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2012. </a:t>
            </a:r>
            <a:r>
              <a:rPr lang="en-US" altLang="zh-CN" i="1" dirty="0" err="1" smtClean="0">
                <a:solidFill>
                  <a:schemeClr val="tx2"/>
                </a:solidFill>
                <a:ea typeface="宋体" charset="0"/>
                <a:cs typeface="宋体" charset="0"/>
              </a:rPr>
              <a:t>PLoS</a:t>
            </a:r>
            <a:r>
              <a:rPr lang="en-US" altLang="zh-CN" i="1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 ONE</a:t>
            </a:r>
            <a:endParaRPr lang="en-US" altLang="zh-CN" i="1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890652"/>
      </p:ext>
    </p:extLst>
  </p:cSld>
  <p:clrMapOvr>
    <a:masterClrMapping/>
  </p:clrMapOvr>
  <p:transition xmlns:p14="http://schemas.microsoft.com/office/powerpoint/2010/main" advTm="10125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249DFD3E-46B0-8444-AD60-362187967A95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102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18787" name="Rectangle 2"/>
          <p:cNvSpPr>
            <a:spLocks noChangeArrowheads="1"/>
          </p:cNvSpPr>
          <p:nvPr/>
        </p:nvSpPr>
        <p:spPr bwMode="auto">
          <a:xfrm>
            <a:off x="1357313" y="142875"/>
            <a:ext cx="55626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85AEFF"/>
              </a:buClr>
              <a:buFont typeface="Wingdings" charset="0"/>
              <a:buNone/>
            </a:pPr>
            <a:r>
              <a:rPr lang="en-US" altLang="zh-CN" sz="3200" b="1" smtClean="0">
                <a:solidFill>
                  <a:srgbClr val="FFFFFF"/>
                </a:solidFill>
                <a:ea typeface="楷体_GB2312" charset="0"/>
                <a:cs typeface="楷体_GB2312" charset="0"/>
              </a:rPr>
              <a:t>Hippocampus</a:t>
            </a:r>
            <a:endParaRPr lang="en-US" altLang="zh-CN" sz="3200" b="1" smtClean="0">
              <a:solidFill>
                <a:srgbClr val="FFFF00"/>
              </a:solidFill>
              <a:ea typeface="楷体_GB2312" charset="0"/>
              <a:cs typeface="楷体_GB2312" charset="0"/>
            </a:endParaRPr>
          </a:p>
        </p:txBody>
      </p:sp>
      <p:sp>
        <p:nvSpPr>
          <p:cNvPr id="118789" name="矩形 5"/>
          <p:cNvSpPr>
            <a:spLocks noChangeArrowheads="1"/>
          </p:cNvSpPr>
          <p:nvPr/>
        </p:nvSpPr>
        <p:spPr bwMode="auto">
          <a:xfrm>
            <a:off x="3707904" y="5837202"/>
            <a:ext cx="20162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kumimoji="1" lang="en-US" altLang="zh-CN" sz="20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(P &lt; 0.05, SVC)</a:t>
            </a:r>
            <a:endParaRPr lang="zh-CN" altLang="en-US" sz="2000" b="1" dirty="0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88" y="1196752"/>
            <a:ext cx="7956376" cy="4436089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240537" y="6400800"/>
            <a:ext cx="35807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Wang, , Yan </a:t>
            </a:r>
            <a:r>
              <a:rPr lang="en-US" altLang="zh-CN" i="1" dirty="0">
                <a:solidFill>
                  <a:schemeClr val="tx2"/>
                </a:solidFill>
                <a:ea typeface="宋体" charset="0"/>
                <a:cs typeface="宋体" charset="0"/>
              </a:rPr>
              <a:t>et al., </a:t>
            </a:r>
            <a:r>
              <a:rPr lang="en-US" altLang="zh-CN" i="1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2012. </a:t>
            </a:r>
            <a:r>
              <a:rPr lang="en-US" altLang="zh-CN" i="1" dirty="0" err="1" smtClean="0">
                <a:solidFill>
                  <a:schemeClr val="tx2"/>
                </a:solidFill>
                <a:ea typeface="宋体" charset="0"/>
                <a:cs typeface="宋体" charset="0"/>
              </a:rPr>
              <a:t>PLoS</a:t>
            </a:r>
            <a:r>
              <a:rPr lang="en-US" altLang="zh-CN" i="1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 ONE</a:t>
            </a:r>
            <a:endParaRPr lang="en-US" altLang="zh-CN" i="1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49434"/>
      </p:ext>
    </p:extLst>
  </p:cSld>
  <p:clrMapOvr>
    <a:masterClrMapping/>
  </p:clrMapOvr>
  <p:transition xmlns:p14="http://schemas.microsoft.com/office/powerpoint/2010/main" advTm="10125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333375"/>
            <a:ext cx="4608512" cy="1257300"/>
          </a:xfrm>
        </p:spPr>
        <p:txBody>
          <a:bodyPr/>
          <a:lstStyle/>
          <a:p>
            <a:r>
              <a:rPr lang="en-US" altLang="zh-CN" sz="400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Outline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827088" y="1557338"/>
            <a:ext cx="8316912" cy="448327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solidFill>
                  <a:srgbClr val="FFFFFF"/>
                </a:solidFill>
                <a:latin typeface="Times New Roman" pitchFamily="18" charset="0"/>
                <a:ea typeface="隶书" pitchFamily="49" charset="-122"/>
              </a:rPr>
              <a:t>  Resting-State </a:t>
            </a:r>
            <a:r>
              <a:rPr kumimoji="1" lang="en-US" altLang="zh-CN" sz="3200" b="1" dirty="0" err="1" smtClean="0">
                <a:solidFill>
                  <a:srgbClr val="FFFFFF"/>
                </a:solidFill>
                <a:latin typeface="Times New Roman" pitchFamily="18" charset="0"/>
                <a:ea typeface="隶书" pitchFamily="49" charset="-122"/>
              </a:rPr>
              <a:t>fMRI</a:t>
            </a:r>
            <a:r>
              <a:rPr kumimoji="1" lang="en-US" altLang="zh-CN" sz="3200" b="1" dirty="0" smtClean="0">
                <a:solidFill>
                  <a:srgbClr val="FFFFFF"/>
                </a:solidFill>
                <a:latin typeface="Times New Roman" pitchFamily="18" charset="0"/>
                <a:ea typeface="隶书" pitchFamily="49" charset="-122"/>
              </a:rPr>
              <a:t>: Principles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solidFill>
                  <a:srgbClr val="FFFFFF"/>
                </a:solidFill>
                <a:latin typeface="Times New Roman" pitchFamily="18" charset="0"/>
                <a:ea typeface="隶书" pitchFamily="49" charset="-122"/>
              </a:rPr>
              <a:t>  </a:t>
            </a:r>
            <a:r>
              <a:rPr kumimoji="1" lang="en-US" altLang="zh-CN" sz="3200" b="1" dirty="0" smtClean="0">
                <a:solidFill>
                  <a:srgbClr val="FFFFFF"/>
                </a:solidFill>
                <a:latin typeface="Times New Roman" pitchFamily="18" charset="0"/>
                <a:ea typeface="隶书" pitchFamily="49" charset="-122"/>
              </a:rPr>
              <a:t>Data Analysis: Computational Algorithms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solidFill>
                  <a:srgbClr val="FFFFFF"/>
                </a:solidFill>
                <a:latin typeface="Times New Roman" pitchFamily="18" charset="0"/>
                <a:ea typeface="隶书" pitchFamily="49" charset="-122"/>
              </a:rPr>
              <a:t> </a:t>
            </a:r>
            <a:r>
              <a:rPr kumimoji="1" lang="en-US" altLang="zh-CN" sz="3200" b="1" dirty="0" smtClean="0">
                <a:solidFill>
                  <a:srgbClr val="FFFFFF"/>
                </a:solidFill>
                <a:latin typeface="Times New Roman" pitchFamily="18" charset="0"/>
                <a:ea typeface="隶书" pitchFamily="49" charset="-122"/>
              </a:rPr>
              <a:t> Data Analysis: Methodological Issues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solidFill>
                  <a:srgbClr val="FFFFFF"/>
                </a:solidFill>
                <a:latin typeface="Times New Roman" pitchFamily="18" charset="0"/>
                <a:ea typeface="隶书" pitchFamily="49" charset="-122"/>
              </a:rPr>
              <a:t> </a:t>
            </a:r>
            <a:r>
              <a:rPr kumimoji="1" lang="en-US" altLang="zh-CN" sz="3200" b="1" dirty="0" smtClean="0">
                <a:solidFill>
                  <a:srgbClr val="FFFFFF"/>
                </a:solidFill>
                <a:latin typeface="Times New Roman" pitchFamily="18" charset="0"/>
                <a:ea typeface="隶书" pitchFamily="49" charset="-122"/>
              </a:rPr>
              <a:t> Data Analysis: Computational Platform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solidFill>
                  <a:srgbClr val="FFFFFF"/>
                </a:solidFill>
                <a:latin typeface="Times New Roman" pitchFamily="18" charset="0"/>
                <a:ea typeface="隶书" pitchFamily="49" charset="-122"/>
              </a:rPr>
              <a:t>  </a:t>
            </a:r>
            <a:r>
              <a:rPr kumimoji="1" lang="en-US" altLang="zh-CN" sz="3200" b="1" dirty="0">
                <a:solidFill>
                  <a:srgbClr val="FFFFFF"/>
                </a:solidFill>
                <a:latin typeface="Times New Roman" pitchFamily="18" charset="0"/>
                <a:ea typeface="隶书" pitchFamily="49" charset="-122"/>
              </a:rPr>
              <a:t>Applications to Cognitive Science</a:t>
            </a:r>
            <a:endParaRPr kumimoji="1" lang="en-US" altLang="zh-CN" sz="3200" b="1" dirty="0" smtClean="0">
              <a:solidFill>
                <a:srgbClr val="FFFFFF"/>
              </a:solidFill>
              <a:latin typeface="Times New Roman" pitchFamily="18" charset="0"/>
              <a:ea typeface="隶书" pitchFamily="49" charset="-122"/>
            </a:endParaRP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solidFill>
                  <a:srgbClr val="FFFFFF"/>
                </a:solidFill>
                <a:latin typeface="Times New Roman" pitchFamily="18" charset="0"/>
                <a:ea typeface="隶书" pitchFamily="49" charset="-122"/>
              </a:rPr>
              <a:t>  Applications </a:t>
            </a:r>
            <a:r>
              <a:rPr kumimoji="1" lang="en-US" altLang="zh-CN" sz="3200" b="1" dirty="0">
                <a:solidFill>
                  <a:srgbClr val="FFFFFF"/>
                </a:solidFill>
                <a:latin typeface="Times New Roman" pitchFamily="18" charset="0"/>
                <a:ea typeface="隶书" pitchFamily="49" charset="-122"/>
              </a:rPr>
              <a:t>to Brain </a:t>
            </a:r>
            <a:r>
              <a:rPr kumimoji="1" lang="en-US" altLang="zh-CN" sz="3200" b="1" dirty="0" smtClean="0">
                <a:solidFill>
                  <a:srgbClr val="FFFFFF"/>
                </a:solidFill>
                <a:latin typeface="Times New Roman" pitchFamily="18" charset="0"/>
                <a:ea typeface="隶书" pitchFamily="49" charset="-122"/>
              </a:rPr>
              <a:t>Disorders</a:t>
            </a:r>
          </a:p>
        </p:txBody>
      </p:sp>
      <p:sp>
        <p:nvSpPr>
          <p:cNvPr id="448516" name="Line 4"/>
          <p:cNvSpPr>
            <a:spLocks noChangeShapeType="1"/>
          </p:cNvSpPr>
          <p:nvPr/>
        </p:nvSpPr>
        <p:spPr bwMode="auto">
          <a:xfrm>
            <a:off x="252413" y="5733256"/>
            <a:ext cx="647700" cy="0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103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3516635"/>
      </p:ext>
    </p:extLst>
  </p:cSld>
  <p:clrMapOvr>
    <a:masterClrMapping/>
  </p:clrMapOvr>
  <p:transition xmlns:p14="http://schemas.microsoft.com/office/powerpoint/2010/main" advTm="3341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104</a:t>
            </a:fld>
            <a:endParaRPr lang="en-US" altLang="zh-CN"/>
          </a:p>
        </p:txBody>
      </p:sp>
      <p:sp>
        <p:nvSpPr>
          <p:cNvPr id="342019" name="Rectangle 3"/>
          <p:cNvSpPr>
            <a:spLocks noChangeArrowheads="1"/>
          </p:cNvSpPr>
          <p:nvPr/>
        </p:nvSpPr>
        <p:spPr bwMode="auto">
          <a:xfrm>
            <a:off x="838200" y="2044511"/>
            <a:ext cx="8172450" cy="235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0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000" dirty="0" smtClean="0">
                <a:solidFill>
                  <a:srgbClr val="FFFF00"/>
                </a:solidFill>
              </a:rPr>
              <a:t>Alzheimer's Dementia (AD)</a:t>
            </a:r>
            <a:endParaRPr kumimoji="1" lang="en-US" altLang="zh-CN" sz="3000" dirty="0" smtClean="0">
              <a:solidFill>
                <a:srgbClr val="FFFFFF"/>
              </a:solidFill>
            </a:endParaRP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000" dirty="0" smtClean="0">
                <a:solidFill>
                  <a:srgbClr val="FFFFFF"/>
                </a:solidFill>
              </a:rPr>
              <a:t> Preoperative (Tumor)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000" dirty="0" smtClean="0">
                <a:solidFill>
                  <a:srgbClr val="FFFFFF"/>
                </a:solidFill>
              </a:rPr>
              <a:t> …</a:t>
            </a:r>
          </a:p>
          <a:p>
            <a:pPr algn="l"/>
            <a:endParaRPr kumimoji="1" lang="en-US" altLang="zh-CN" sz="3000" dirty="0">
              <a:solidFill>
                <a:srgbClr val="FFFFFF"/>
              </a:solidFill>
              <a:latin typeface="Comic Sans MS" charset="0"/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55571"/>
      </p:ext>
    </p:extLst>
  </p:cSld>
  <p:clrMapOvr>
    <a:masterClrMapping/>
  </p:clrMapOvr>
  <p:transition xmlns:p14="http://schemas.microsoft.com/office/powerpoint/2010/main" advTm="8561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14B8F88-CD25-CD44-AEEF-E3DF6DA4FA93}" type="slidenum">
              <a:rPr lang="en-US" altLang="zh-CN"/>
              <a:pPr/>
              <a:t>105</a:t>
            </a:fld>
            <a:endParaRPr lang="en-US" altLang="zh-CN"/>
          </a:p>
        </p:txBody>
      </p:sp>
      <p:sp>
        <p:nvSpPr>
          <p:cNvPr id="689158" name="Rectangle 6"/>
          <p:cNvSpPr>
            <a:spLocks noChangeArrowheads="1"/>
          </p:cNvSpPr>
          <p:nvPr/>
        </p:nvSpPr>
        <p:spPr bwMode="auto">
          <a:xfrm>
            <a:off x="685800" y="1371600"/>
            <a:ext cx="7416800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altLang="zh-CN" sz="2800" dirty="0" smtClean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ALFF in AD</a:t>
            </a:r>
            <a:endParaRPr lang="en-US" altLang="zh-CN" sz="2800" dirty="0">
              <a:solidFill>
                <a:srgbClr val="FFFF00"/>
              </a:solidFill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204761"/>
      </p:ext>
    </p:extLst>
  </p:cSld>
  <p:clrMapOvr>
    <a:masterClrMapping/>
  </p:clrMapOvr>
  <p:transition xmlns:p14="http://schemas.microsoft.com/office/powerpoint/2010/main" advTm="823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14B8F88-CD25-CD44-AEEF-E3DF6DA4FA93}" type="slidenum">
              <a:rPr lang="en-US" altLang="zh-CN"/>
              <a:pPr/>
              <a:t>106</a:t>
            </a:fld>
            <a:endParaRPr lang="en-US" altLang="zh-CN"/>
          </a:p>
        </p:txBody>
      </p:sp>
      <p:sp>
        <p:nvSpPr>
          <p:cNvPr id="689158" name="Rectangle 6"/>
          <p:cNvSpPr>
            <a:spLocks noChangeArrowheads="1"/>
          </p:cNvSpPr>
          <p:nvPr/>
        </p:nvSpPr>
        <p:spPr bwMode="auto">
          <a:xfrm>
            <a:off x="685800" y="1371600"/>
            <a:ext cx="7416800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altLang="zh-CN" sz="2800" dirty="0" smtClean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ALFF in AD</a:t>
            </a:r>
            <a:endParaRPr lang="en-US" altLang="zh-CN" sz="2800" dirty="0">
              <a:solidFill>
                <a:srgbClr val="FFFF00"/>
              </a:solidFill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81000"/>
            <a:ext cx="2921000" cy="180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799" y="381000"/>
            <a:ext cx="2185261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438400"/>
            <a:ext cx="4572000" cy="4099560"/>
          </a:xfrm>
          <a:prstGeom prst="rect">
            <a:avLst/>
          </a:prstGeom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257800" y="3436203"/>
            <a:ext cx="3581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dirty="0" smtClean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Wang*, Yan* et </a:t>
            </a:r>
            <a:r>
              <a:rPr lang="en-US" altLang="zh-CN" sz="2400" dirty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al., </a:t>
            </a:r>
            <a:r>
              <a:rPr lang="en-US" altLang="zh-CN" sz="2400" dirty="0" smtClean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2011</a:t>
            </a:r>
            <a:r>
              <a:rPr lang="en-US" altLang="zh-CN" sz="2400" dirty="0" smtClean="0">
                <a:ea typeface="宋体" charset="0"/>
                <a:cs typeface="宋体" charset="0"/>
              </a:rPr>
              <a:t>, Hum Brain </a:t>
            </a:r>
            <a:r>
              <a:rPr lang="en-US" altLang="zh-CN" sz="2400" dirty="0" err="1" smtClean="0">
                <a:ea typeface="宋体" charset="0"/>
                <a:cs typeface="宋体" charset="0"/>
              </a:rPr>
              <a:t>Mapp</a:t>
            </a:r>
            <a:endParaRPr lang="en-US" altLang="zh-CN" sz="2400" dirty="0">
              <a:solidFill>
                <a:schemeClr val="tx2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377194"/>
      </p:ext>
    </p:extLst>
  </p:cSld>
  <p:clrMapOvr>
    <a:masterClrMapping/>
  </p:clrMapOvr>
  <p:transition xmlns:p14="http://schemas.microsoft.com/office/powerpoint/2010/main" advTm="39684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14B8F88-CD25-CD44-AEEF-E3DF6DA4FA93}" type="slidenum">
              <a:rPr lang="en-US" altLang="zh-CN"/>
              <a:pPr/>
              <a:t>107</a:t>
            </a:fld>
            <a:endParaRPr lang="en-US" altLang="zh-CN"/>
          </a:p>
        </p:txBody>
      </p:sp>
      <p:sp>
        <p:nvSpPr>
          <p:cNvPr id="689158" name="Rectangle 6"/>
          <p:cNvSpPr>
            <a:spLocks noChangeArrowheads="1"/>
          </p:cNvSpPr>
          <p:nvPr/>
        </p:nvSpPr>
        <p:spPr bwMode="auto">
          <a:xfrm>
            <a:off x="609600" y="914400"/>
            <a:ext cx="7416800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altLang="zh-CN" sz="2800" dirty="0" smtClean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Degree centrality in AD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828800" y="6396335"/>
            <a:ext cx="6705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dirty="0" smtClean="0">
                <a:ea typeface="宋体" charset="0"/>
                <a:cs typeface="宋体" charset="0"/>
              </a:rPr>
              <a:t>Dai</a:t>
            </a:r>
            <a:r>
              <a:rPr lang="en-US" altLang="zh-CN" sz="2400" dirty="0" smtClean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, Yan et </a:t>
            </a:r>
            <a:r>
              <a:rPr lang="en-US" altLang="zh-CN" sz="2400" dirty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al., </a:t>
            </a:r>
            <a:r>
              <a:rPr lang="en-US" altLang="zh-CN" sz="2400" dirty="0" smtClean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2014. Cerebral Cortex.</a:t>
            </a:r>
            <a:endParaRPr lang="en-US" altLang="zh-CN" sz="2400" dirty="0">
              <a:solidFill>
                <a:schemeClr val="tx2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060848"/>
            <a:ext cx="7164288" cy="43601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018334"/>
      </p:ext>
    </p:extLst>
  </p:cSld>
  <p:clrMapOvr>
    <a:masterClrMapping/>
  </p:clrMapOvr>
  <p:transition xmlns:p14="http://schemas.microsoft.com/office/powerpoint/2010/main" advTm="14974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14B8F88-CD25-CD44-AEEF-E3DF6DA4FA93}" type="slidenum">
              <a:rPr lang="en-US" altLang="zh-CN"/>
              <a:pPr/>
              <a:t>108</a:t>
            </a:fld>
            <a:endParaRPr lang="en-US" altLang="zh-CN"/>
          </a:p>
        </p:txBody>
      </p:sp>
      <p:sp>
        <p:nvSpPr>
          <p:cNvPr id="689158" name="Rectangle 6"/>
          <p:cNvSpPr>
            <a:spLocks noChangeArrowheads="1"/>
          </p:cNvSpPr>
          <p:nvPr/>
        </p:nvSpPr>
        <p:spPr bwMode="auto">
          <a:xfrm>
            <a:off x="609600" y="914400"/>
            <a:ext cx="7416800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altLang="zh-CN" sz="2800" dirty="0" smtClean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Degree centrality in AD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828800" y="6396335"/>
            <a:ext cx="6705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dirty="0" smtClean="0">
                <a:ea typeface="宋体" charset="0"/>
                <a:cs typeface="宋体" charset="0"/>
              </a:rPr>
              <a:t>Dai</a:t>
            </a:r>
            <a:r>
              <a:rPr lang="en-US" altLang="zh-CN" sz="2400" dirty="0" smtClean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, Yan et </a:t>
            </a:r>
            <a:r>
              <a:rPr lang="en-US" altLang="zh-CN" sz="2400" dirty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al., </a:t>
            </a:r>
            <a:r>
              <a:rPr lang="en-US" altLang="zh-CN" sz="2400" dirty="0" smtClean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in prep.</a:t>
            </a:r>
            <a:endParaRPr lang="en-US" altLang="zh-CN" sz="2400" dirty="0">
              <a:solidFill>
                <a:schemeClr val="tx2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7916469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49023"/>
      </p:ext>
    </p:extLst>
  </p:cSld>
  <p:clrMapOvr>
    <a:masterClrMapping/>
  </p:clrMapOvr>
  <p:transition xmlns:p14="http://schemas.microsoft.com/office/powerpoint/2010/main" advTm="13913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14B8F88-CD25-CD44-AEEF-E3DF6DA4FA93}" type="slidenum">
              <a:rPr lang="en-US" altLang="zh-CN"/>
              <a:pPr/>
              <a:t>109</a:t>
            </a:fld>
            <a:endParaRPr lang="en-US" altLang="zh-CN"/>
          </a:p>
        </p:txBody>
      </p:sp>
      <p:sp>
        <p:nvSpPr>
          <p:cNvPr id="689158" name="Rectangle 6"/>
          <p:cNvSpPr>
            <a:spLocks noChangeArrowheads="1"/>
          </p:cNvSpPr>
          <p:nvPr/>
        </p:nvSpPr>
        <p:spPr bwMode="auto">
          <a:xfrm>
            <a:off x="609600" y="914400"/>
            <a:ext cx="7416800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altLang="zh-CN" sz="2800" dirty="0" smtClean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Classification in AD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38200" y="2044511"/>
            <a:ext cx="8172450" cy="489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000" dirty="0" smtClean="0">
                <a:solidFill>
                  <a:srgbClr val="FFFFFF"/>
                </a:solidFill>
              </a:rPr>
              <a:t> Multi-modal imaging and multi-level characterization with multi-classifier (M3)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000" dirty="0" smtClean="0">
                <a:solidFill>
                  <a:srgbClr val="FFFFFF"/>
                </a:solidFill>
              </a:rPr>
              <a:t> Features</a:t>
            </a:r>
          </a:p>
          <a:p>
            <a:pPr lvl="1" algn="l">
              <a:spcBef>
                <a:spcPct val="20000"/>
              </a:spcBef>
              <a:buFontTx/>
              <a:buChar char="•"/>
            </a:pPr>
            <a:r>
              <a:rPr kumimoji="1" lang="en-US" altLang="zh-CN" sz="3000" dirty="0" smtClean="0">
                <a:solidFill>
                  <a:srgbClr val="FFFFFF"/>
                </a:solidFill>
              </a:rPr>
              <a:t> ALFF</a:t>
            </a:r>
          </a:p>
          <a:p>
            <a:pPr lvl="1" algn="l">
              <a:spcBef>
                <a:spcPct val="20000"/>
              </a:spcBef>
              <a:buFontTx/>
              <a:buChar char="•"/>
            </a:pPr>
            <a:r>
              <a:rPr kumimoji="1" lang="en-US" altLang="zh-CN" sz="30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000" dirty="0" err="1" smtClean="0">
                <a:solidFill>
                  <a:srgbClr val="FFFFFF"/>
                </a:solidFill>
              </a:rPr>
              <a:t>ReHo</a:t>
            </a:r>
            <a:endParaRPr kumimoji="1" lang="en-US" altLang="zh-CN" sz="3000" dirty="0" smtClean="0">
              <a:solidFill>
                <a:srgbClr val="FFFFFF"/>
              </a:solidFill>
            </a:endParaRPr>
          </a:p>
          <a:p>
            <a:pPr lvl="1" algn="l">
              <a:spcBef>
                <a:spcPct val="20000"/>
              </a:spcBef>
              <a:buFontTx/>
              <a:buChar char="•"/>
            </a:pPr>
            <a:r>
              <a:rPr kumimoji="1" lang="en-US" altLang="zh-CN" sz="3000" dirty="0" smtClean="0">
                <a:solidFill>
                  <a:srgbClr val="FFFFFF"/>
                </a:solidFill>
              </a:rPr>
              <a:t> Regional correlation strength</a:t>
            </a:r>
          </a:p>
          <a:p>
            <a:pPr lvl="1" algn="l">
              <a:spcBef>
                <a:spcPct val="20000"/>
              </a:spcBef>
              <a:buFontTx/>
              <a:buChar char="•"/>
            </a:pPr>
            <a:r>
              <a:rPr kumimoji="1" lang="en-US" altLang="zh-CN" sz="3000" dirty="0" smtClean="0">
                <a:solidFill>
                  <a:srgbClr val="FFFFFF"/>
                </a:solidFill>
              </a:rPr>
              <a:t> Gray matter density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000" dirty="0" smtClean="0">
                <a:solidFill>
                  <a:srgbClr val="FFFFFF"/>
                </a:solidFill>
              </a:rPr>
              <a:t> Accuracy: 89.47%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endParaRPr kumimoji="1" lang="en-US" altLang="zh-CN" sz="3000" dirty="0">
              <a:solidFill>
                <a:srgbClr val="FFFFFF"/>
              </a:solidFill>
              <a:latin typeface="Comic Sans MS" charset="0"/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828800" y="6396335"/>
            <a:ext cx="6705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dirty="0" smtClean="0">
                <a:ea typeface="宋体" charset="0"/>
                <a:cs typeface="宋体" charset="0"/>
              </a:rPr>
              <a:t>Dai</a:t>
            </a:r>
            <a:r>
              <a:rPr lang="en-US" altLang="zh-CN" sz="2400" dirty="0" smtClean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*, Yan* et </a:t>
            </a:r>
            <a:r>
              <a:rPr lang="en-US" altLang="zh-CN" sz="2400" dirty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al., </a:t>
            </a:r>
            <a:r>
              <a:rPr lang="en-US" altLang="zh-CN" sz="2400" dirty="0" smtClean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2012</a:t>
            </a:r>
            <a:r>
              <a:rPr lang="en-US" altLang="zh-CN" sz="2400" dirty="0" smtClean="0">
                <a:ea typeface="宋体" charset="0"/>
                <a:cs typeface="宋体" charset="0"/>
              </a:rPr>
              <a:t>, </a:t>
            </a:r>
            <a:r>
              <a:rPr lang="en-US" altLang="zh-CN" sz="2400" dirty="0" err="1" smtClean="0">
                <a:ea typeface="宋体" charset="0"/>
                <a:cs typeface="宋体" charset="0"/>
              </a:rPr>
              <a:t>NeuroImage</a:t>
            </a:r>
            <a:endParaRPr lang="en-US" altLang="zh-CN" sz="2400" dirty="0">
              <a:solidFill>
                <a:schemeClr val="tx2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447800"/>
            <a:ext cx="5588000" cy="4368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7367258"/>
      </p:ext>
    </p:extLst>
  </p:cSld>
  <p:clrMapOvr>
    <a:masterClrMapping/>
  </p:clrMapOvr>
  <p:transition xmlns:p14="http://schemas.microsoft.com/office/powerpoint/2010/main" advTm="3325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11</a:t>
            </a:fld>
            <a:endParaRPr lang="en-US" altLang="zh-CN"/>
          </a:p>
        </p:txBody>
      </p:sp>
      <p:sp>
        <p:nvSpPr>
          <p:cNvPr id="342019" name="Rectangle 3"/>
          <p:cNvSpPr>
            <a:spLocks noChangeArrowheads="1"/>
          </p:cNvSpPr>
          <p:nvPr/>
        </p:nvSpPr>
        <p:spPr bwMode="auto">
          <a:xfrm>
            <a:off x="914400" y="1905000"/>
            <a:ext cx="7696200" cy="273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500" dirty="0">
                <a:solidFill>
                  <a:srgbClr val="FFFFFF"/>
                </a:solidFill>
              </a:rPr>
              <a:t> </a:t>
            </a:r>
            <a:r>
              <a:rPr kumimoji="1" lang="en-US" altLang="zh-CN" sz="3500" dirty="0" smtClean="0">
                <a:solidFill>
                  <a:srgbClr val="FFFFFF"/>
                </a:solidFill>
              </a:rPr>
              <a:t>Integration approach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500" dirty="0" smtClean="0">
                <a:solidFill>
                  <a:srgbClr val="FFFFFF"/>
                </a:solidFill>
              </a:rPr>
              <a:t> Regional approach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500" dirty="0" smtClean="0">
                <a:solidFill>
                  <a:srgbClr val="FFFFFF"/>
                </a:solidFill>
              </a:rPr>
              <a:t> Graphical approach</a:t>
            </a:r>
          </a:p>
          <a:p>
            <a:pPr algn="l"/>
            <a:endParaRPr kumimoji="1" lang="en-US" altLang="zh-CN" sz="3500" dirty="0">
              <a:solidFill>
                <a:srgbClr val="FFFFFF"/>
              </a:solidFill>
              <a:latin typeface="Comic Sans MS" charset="0"/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5349099"/>
      </p:ext>
    </p:extLst>
  </p:cSld>
  <p:clrMapOvr>
    <a:masterClrMapping/>
  </p:clrMapOvr>
  <p:transition xmlns:p14="http://schemas.microsoft.com/office/powerpoint/2010/main" advTm="17202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14B8F88-CD25-CD44-AEEF-E3DF6DA4FA93}" type="slidenum">
              <a:rPr lang="en-US" altLang="zh-CN"/>
              <a:pPr/>
              <a:t>110</a:t>
            </a:fld>
            <a:endParaRPr lang="en-US" altLang="zh-CN"/>
          </a:p>
        </p:txBody>
      </p:sp>
      <p:sp>
        <p:nvSpPr>
          <p:cNvPr id="689158" name="Rectangle 6"/>
          <p:cNvSpPr>
            <a:spLocks noChangeArrowheads="1"/>
          </p:cNvSpPr>
          <p:nvPr/>
        </p:nvSpPr>
        <p:spPr bwMode="auto">
          <a:xfrm>
            <a:off x="685800" y="1371600"/>
            <a:ext cx="7416800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altLang="zh-CN" sz="2800" dirty="0" smtClean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Functional connectivity in Preoperative (Tumor)</a:t>
            </a:r>
            <a:endParaRPr lang="en-US" altLang="zh-CN" sz="2800" dirty="0">
              <a:solidFill>
                <a:srgbClr val="FFFF00"/>
              </a:solidFill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687542"/>
      </p:ext>
    </p:extLst>
  </p:cSld>
  <p:clrMapOvr>
    <a:masterClrMapping/>
  </p:clrMapOvr>
  <p:transition xmlns:p14="http://schemas.microsoft.com/office/powerpoint/2010/main" advTm="1856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14B8F88-CD25-CD44-AEEF-E3DF6DA4FA93}" type="slidenum">
              <a:rPr lang="en-US" altLang="zh-CN"/>
              <a:pPr/>
              <a:t>111</a:t>
            </a:fld>
            <a:endParaRPr lang="en-US" altLang="zh-CN"/>
          </a:p>
        </p:txBody>
      </p:sp>
      <p:sp>
        <p:nvSpPr>
          <p:cNvPr id="689158" name="Rectangle 6"/>
          <p:cNvSpPr>
            <a:spLocks noChangeArrowheads="1"/>
          </p:cNvSpPr>
          <p:nvPr/>
        </p:nvSpPr>
        <p:spPr bwMode="auto">
          <a:xfrm>
            <a:off x="685800" y="1371600"/>
            <a:ext cx="7416800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altLang="zh-CN" sz="2800" dirty="0" smtClean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Functional </a:t>
            </a:r>
            <a:r>
              <a:rPr lang="en-US" altLang="zh-CN" sz="2800" dirty="0" err="1" smtClean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connecitivty</a:t>
            </a:r>
            <a:r>
              <a:rPr lang="en-US" altLang="zh-CN" sz="2800" dirty="0" smtClean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 in Preoperative (Tumor)</a:t>
            </a:r>
            <a:endParaRPr lang="en-US" altLang="zh-CN" sz="2800" dirty="0">
              <a:solidFill>
                <a:srgbClr val="FFFF00"/>
              </a:solidFill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0"/>
            <a:ext cx="7523576" cy="411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251" y="0"/>
            <a:ext cx="6395656" cy="5867400"/>
          </a:xfrm>
          <a:prstGeom prst="rect">
            <a:avLst/>
          </a:prstGeom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56592" y="6279703"/>
            <a:ext cx="47754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dirty="0" smtClean="0">
                <a:ea typeface="宋体" charset="0"/>
                <a:cs typeface="宋体" charset="0"/>
              </a:rPr>
              <a:t>Zhang et al., 2009. </a:t>
            </a:r>
            <a:r>
              <a:rPr lang="en-US" sz="2400" dirty="0"/>
              <a:t>Neurosurgery</a:t>
            </a:r>
            <a:endParaRPr lang="en-US" altLang="zh-CN" sz="2400" dirty="0">
              <a:solidFill>
                <a:schemeClr val="tx2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57200" y="4191000"/>
            <a:ext cx="137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dirty="0" smtClean="0">
                <a:ea typeface="宋体" charset="0"/>
                <a:cs typeface="宋体" charset="0"/>
              </a:rPr>
              <a:t>Case 1</a:t>
            </a:r>
            <a:endParaRPr lang="en-US" altLang="zh-CN" sz="2400" dirty="0">
              <a:solidFill>
                <a:schemeClr val="tx2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172200" y="5939135"/>
            <a:ext cx="137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dirty="0" smtClean="0">
                <a:ea typeface="宋体" charset="0"/>
                <a:cs typeface="宋体" charset="0"/>
              </a:rPr>
              <a:t>Case 2</a:t>
            </a:r>
            <a:endParaRPr lang="en-US" altLang="zh-CN" sz="2400" dirty="0">
              <a:solidFill>
                <a:schemeClr val="tx2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7830854"/>
      </p:ext>
    </p:extLst>
  </p:cSld>
  <p:clrMapOvr>
    <a:masterClrMapping/>
  </p:clrMapOvr>
  <p:transition xmlns:p14="http://schemas.microsoft.com/office/powerpoint/2010/main" advTm="4282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14B8F88-CD25-CD44-AEEF-E3DF6DA4FA93}" type="slidenum">
              <a:rPr lang="en-US" altLang="zh-CN"/>
              <a:pPr/>
              <a:t>112</a:t>
            </a:fld>
            <a:endParaRPr lang="en-US" altLang="zh-CN"/>
          </a:p>
        </p:txBody>
      </p:sp>
      <p:sp>
        <p:nvSpPr>
          <p:cNvPr id="689158" name="Rectangle 6"/>
          <p:cNvSpPr>
            <a:spLocks noChangeArrowheads="1"/>
          </p:cNvSpPr>
          <p:nvPr/>
        </p:nvSpPr>
        <p:spPr bwMode="auto">
          <a:xfrm>
            <a:off x="685800" y="980728"/>
            <a:ext cx="7416800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altLang="zh-CN" sz="2800" dirty="0" smtClean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Functional connectivity in Preoperative (Tumor)</a:t>
            </a:r>
            <a:endParaRPr lang="en-US" altLang="zh-CN" sz="2800" dirty="0">
              <a:solidFill>
                <a:srgbClr val="FFFF00"/>
              </a:solidFill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2576" y="6381328"/>
            <a:ext cx="47754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dirty="0" err="1" smtClean="0">
                <a:ea typeface="宋体" charset="0"/>
                <a:cs typeface="宋体" charset="0"/>
              </a:rPr>
              <a:t>Qiu</a:t>
            </a:r>
            <a:r>
              <a:rPr lang="en-US" altLang="zh-CN" sz="2000" dirty="0" smtClean="0">
                <a:ea typeface="宋体" charset="0"/>
                <a:cs typeface="宋体" charset="0"/>
              </a:rPr>
              <a:t>*, Yan* et al., </a:t>
            </a:r>
            <a:r>
              <a:rPr lang="en-US" altLang="zh-CN" sz="2000" dirty="0">
                <a:ea typeface="宋体" charset="0"/>
                <a:cs typeface="宋体" charset="0"/>
              </a:rPr>
              <a:t>2014. </a:t>
            </a:r>
            <a:r>
              <a:rPr lang="en-US" altLang="zh-CN" sz="2000" dirty="0" err="1">
                <a:ea typeface="宋体" charset="0"/>
                <a:cs typeface="宋体" charset="0"/>
              </a:rPr>
              <a:t>Acta</a:t>
            </a:r>
            <a:r>
              <a:rPr lang="en-US" altLang="zh-CN" sz="2000" dirty="0">
                <a:ea typeface="宋体" charset="0"/>
                <a:cs typeface="宋体" charset="0"/>
              </a:rPr>
              <a:t> </a:t>
            </a:r>
            <a:r>
              <a:rPr lang="en-US" altLang="zh-CN" sz="2000" dirty="0" err="1">
                <a:ea typeface="宋体" charset="0"/>
                <a:cs typeface="宋体" charset="0"/>
              </a:rPr>
              <a:t>Neurochir</a:t>
            </a:r>
            <a:endParaRPr lang="en-US" altLang="zh-CN" sz="20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-108520" y="5877272"/>
            <a:ext cx="3240360" cy="639068"/>
          </a:xfrm>
        </p:spPr>
        <p:txBody>
          <a:bodyPr/>
          <a:lstStyle/>
          <a:p>
            <a:pPr algn="ctr"/>
            <a:r>
              <a:rPr lang="en-US" altLang="zh-CN" sz="2000" kern="1200" dirty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Direct Cortical Stimulation </a:t>
            </a:r>
          </a:p>
        </p:txBody>
      </p:sp>
      <p:pic>
        <p:nvPicPr>
          <p:cNvPr id="17" name="Picture 2" descr="C:\files\国家临床医学中心\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7" t="51035" r="33652"/>
          <a:stretch>
            <a:fillRect/>
          </a:stretch>
        </p:blipFill>
        <p:spPr bwMode="auto">
          <a:xfrm>
            <a:off x="467544" y="2492896"/>
            <a:ext cx="1668699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35861" y="5661248"/>
            <a:ext cx="1780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Illustrative Case </a:t>
            </a:r>
            <a:r>
              <a:rPr lang="en-US" sz="1600" dirty="0" smtClean="0"/>
              <a:t>16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508104" y="6307336"/>
            <a:ext cx="2687655" cy="218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1400" dirty="0" smtClean="0"/>
              <a:t>R-fMRI </a:t>
            </a:r>
            <a:r>
              <a:rPr lang="en-US" sz="1400" dirty="0" err="1" smtClean="0"/>
              <a:t>iFC</a:t>
            </a:r>
            <a:r>
              <a:rPr lang="en-US" sz="1400" dirty="0" smtClean="0"/>
              <a:t> of hand area (top 2%)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4048" y="263691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8181062" y="263691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pic>
        <p:nvPicPr>
          <p:cNvPr id="25" name="Picture 62" descr="PICT0603"/>
          <p:cNvPicPr>
            <a:picLocks noChangeAspect="1" noChangeArrowheads="1"/>
          </p:cNvPicPr>
          <p:nvPr/>
        </p:nvPicPr>
        <p:blipFill>
          <a:blip r:embed="rId4">
            <a:lum contrast="2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t="23880" r="61194" b="22388"/>
          <a:stretch>
            <a:fillRect/>
          </a:stretch>
        </p:blipFill>
        <p:spPr bwMode="auto">
          <a:xfrm>
            <a:off x="3131840" y="2492896"/>
            <a:ext cx="1351049" cy="147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3" descr="PICT0604"/>
          <p:cNvPicPr>
            <a:picLocks noChangeAspect="1" noChangeArrowheads="1"/>
          </p:cNvPicPr>
          <p:nvPr/>
        </p:nvPicPr>
        <p:blipFill>
          <a:blip r:embed="rId5">
            <a:lum bright="-20000"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6" t="17911" r="1866" b="31343"/>
          <a:stretch>
            <a:fillRect/>
          </a:stretch>
        </p:blipFill>
        <p:spPr bwMode="auto">
          <a:xfrm>
            <a:off x="3059832" y="4077072"/>
            <a:ext cx="1443210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H:\RS_DATA1\Finger20130215\export_withoutFWE\ZHENG_DONGpre\task_ICS_zhengdong_0_02.tif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1" t="9650" r="9262" b="37326"/>
          <a:stretch>
            <a:fillRect/>
          </a:stretch>
        </p:blipFill>
        <p:spPr>
          <a:xfrm>
            <a:off x="5292080" y="2291519"/>
            <a:ext cx="2901809" cy="1785553"/>
          </a:xfrm>
          <a:prstGeom prst="rect">
            <a:avLst/>
          </a:prstGeom>
        </p:spPr>
      </p:pic>
      <p:pic>
        <p:nvPicPr>
          <p:cNvPr id="28" name="Picture 2" descr="I:\RS_DATA1\Finger20130215\export_withoutFWE\ZHENG_DONGpre\REST_ICS_0_02.tif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9" t="8028" r="10725" b="36693"/>
          <a:stretch>
            <a:fillRect/>
          </a:stretch>
        </p:blipFill>
        <p:spPr>
          <a:xfrm>
            <a:off x="5292080" y="4293097"/>
            <a:ext cx="2902948" cy="18722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6136" y="4077072"/>
            <a:ext cx="2089522" cy="218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US" sz="1400" dirty="0"/>
              <a:t>Motor task </a:t>
            </a:r>
            <a:r>
              <a:rPr lang="en-US" sz="1400" dirty="0" smtClean="0"/>
              <a:t>fMRI (top 2%)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2830984" y="263691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27984" y="263691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</a:p>
        </p:txBody>
      </p:sp>
      <p:pic>
        <p:nvPicPr>
          <p:cNvPr id="23" name="Picture 22" descr="C:\files\交班PPT\郑冬\11217郑冬\郑冬\SWQ_9012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5" t="28873" r="11424" b="17743"/>
          <a:stretch>
            <a:fillRect/>
          </a:stretch>
        </p:blipFill>
        <p:spPr>
          <a:xfrm>
            <a:off x="539552" y="4318419"/>
            <a:ext cx="1515900" cy="16308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2178799"/>
      </p:ext>
    </p:extLst>
  </p:cSld>
  <p:clrMapOvr>
    <a:masterClrMapping/>
  </p:clrMapOvr>
  <p:transition xmlns:p14="http://schemas.microsoft.com/office/powerpoint/2010/main" advTm="395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24" grpId="0"/>
      <p:bldP spid="5" grpId="0"/>
      <p:bldP spid="30" grpId="0"/>
      <p:bldP spid="31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14B8F88-CD25-CD44-AEEF-E3DF6DA4FA93}" type="slidenum">
              <a:rPr lang="en-US" altLang="zh-CN"/>
              <a:pPr/>
              <a:t>113</a:t>
            </a:fld>
            <a:endParaRPr lang="en-US" altLang="zh-CN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3648" y="4653136"/>
            <a:ext cx="1706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/>
              <a:t>H: hand M: mouth</a:t>
            </a:r>
            <a:endParaRPr lang="en-US" sz="16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323528" y="2636912"/>
            <a:ext cx="3775824" cy="1785799"/>
            <a:chOff x="84138" y="1671638"/>
            <a:chExt cx="8951912" cy="4233862"/>
          </a:xfrm>
        </p:grpSpPr>
        <p:pic>
          <p:nvPicPr>
            <p:cNvPr id="23" name="Picture 22" descr="C:\files\交班PPT\郑冬\11217郑冬\郑冬\SWQ_9012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5" t="28873" r="11424" b="17743"/>
            <a:stretch>
              <a:fillRect/>
            </a:stretch>
          </p:blipFill>
          <p:spPr>
            <a:xfrm>
              <a:off x="84138" y="1671638"/>
              <a:ext cx="3935412" cy="4233862"/>
            </a:xfrm>
            <a:prstGeom prst="rect">
              <a:avLst/>
            </a:prstGeom>
          </p:spPr>
        </p:pic>
        <p:cxnSp>
          <p:nvCxnSpPr>
            <p:cNvPr id="24" name="曲线连接符 5"/>
            <p:cNvCxnSpPr/>
            <p:nvPr/>
          </p:nvCxnSpPr>
          <p:spPr>
            <a:xfrm flipV="1">
              <a:off x="2232025" y="3789363"/>
              <a:ext cx="2232025" cy="1655762"/>
            </a:xfrm>
            <a:prstGeom prst="curvedConnector3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 descr="C:\files\静息态病人详细手术资料\11217郑冬1HMP\MR_ZHENG_DONG_305_53_2_1900_1_\H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446588" y="1671638"/>
              <a:ext cx="4589462" cy="4233862"/>
            </a:xfrm>
            <a:prstGeom prst="rect">
              <a:avLst/>
            </a:prstGeom>
          </p:spPr>
        </p:pic>
      </p:grpSp>
      <p:pic>
        <p:nvPicPr>
          <p:cNvPr id="3" name="Picture 2" descr="Slide2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988840"/>
            <a:ext cx="4320480" cy="3240360"/>
          </a:xfrm>
          <a:prstGeom prst="rect">
            <a:avLst/>
          </a:prstGeom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2576" y="6381328"/>
            <a:ext cx="47754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dirty="0" err="1" smtClean="0">
                <a:ea typeface="宋体" charset="0"/>
                <a:cs typeface="宋体" charset="0"/>
              </a:rPr>
              <a:t>Qiu</a:t>
            </a:r>
            <a:r>
              <a:rPr lang="en-US" altLang="zh-CN" sz="2000" dirty="0" smtClean="0">
                <a:ea typeface="宋体" charset="0"/>
                <a:cs typeface="宋体" charset="0"/>
              </a:rPr>
              <a:t>*, Yan* et al., </a:t>
            </a:r>
            <a:r>
              <a:rPr lang="en-US" altLang="zh-CN" sz="2000" dirty="0">
                <a:ea typeface="宋体" charset="0"/>
                <a:cs typeface="宋体" charset="0"/>
              </a:rPr>
              <a:t>2014. </a:t>
            </a:r>
            <a:r>
              <a:rPr lang="en-US" altLang="zh-CN" sz="2000" dirty="0" err="1">
                <a:ea typeface="宋体" charset="0"/>
                <a:cs typeface="宋体" charset="0"/>
              </a:rPr>
              <a:t>Acta</a:t>
            </a:r>
            <a:r>
              <a:rPr lang="en-US" altLang="zh-CN" sz="2000" dirty="0">
                <a:ea typeface="宋体" charset="0"/>
                <a:cs typeface="宋体" charset="0"/>
              </a:rPr>
              <a:t> </a:t>
            </a:r>
            <a:r>
              <a:rPr lang="en-US" altLang="zh-CN" sz="2000" dirty="0" err="1">
                <a:ea typeface="宋体" charset="0"/>
                <a:cs typeface="宋体" charset="0"/>
              </a:rPr>
              <a:t>Neurochir</a:t>
            </a:r>
            <a:endParaRPr lang="en-US" altLang="zh-CN" sz="20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5633120"/>
      </p:ext>
    </p:extLst>
  </p:cSld>
  <p:clrMapOvr>
    <a:masterClrMapping/>
  </p:clrMapOvr>
  <p:transition xmlns:p14="http://schemas.microsoft.com/office/powerpoint/2010/main" advTm="85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14B8F88-CD25-CD44-AEEF-E3DF6DA4FA93}" type="slidenum">
              <a:rPr lang="en-US" altLang="zh-CN"/>
              <a:pPr/>
              <a:t>114</a:t>
            </a:fld>
            <a:endParaRPr lang="en-US" altLang="zh-CN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5169386"/>
            <a:ext cx="17272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Post-op</a:t>
            </a:r>
          </a:p>
          <a:p>
            <a:r>
              <a:rPr lang="en-US" sz="1600" dirty="0"/>
              <a:t>muscle </a:t>
            </a:r>
            <a:r>
              <a:rPr lang="en-US" sz="1600" dirty="0" smtClean="0"/>
              <a:t>strength: V</a:t>
            </a:r>
            <a:endParaRPr lang="en-US" sz="1600" dirty="0"/>
          </a:p>
        </p:txBody>
      </p:sp>
      <p:pic>
        <p:nvPicPr>
          <p:cNvPr id="17" name="图片 8" descr="SWQ_9019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29715" r="4594" b="19682"/>
          <a:stretch>
            <a:fillRect/>
          </a:stretch>
        </p:blipFill>
        <p:spPr bwMode="auto">
          <a:xfrm>
            <a:off x="740791" y="1598939"/>
            <a:ext cx="167287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内容占位符 21" descr="2011-8-11 9-28-06.bmp"/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" t="9106" r="7230" b="5492"/>
          <a:stretch>
            <a:fillRect/>
          </a:stretch>
        </p:blipFill>
        <p:spPr>
          <a:xfrm>
            <a:off x="683568" y="3255123"/>
            <a:ext cx="1805826" cy="1830061"/>
          </a:xfrm>
          <a:solidFill>
            <a:srgbClr val="000000"/>
          </a:solidFill>
        </p:spPr>
      </p:pic>
      <p:sp>
        <p:nvSpPr>
          <p:cNvPr id="14" name="TextBox 13"/>
          <p:cNvSpPr txBox="1"/>
          <p:nvPr/>
        </p:nvSpPr>
        <p:spPr>
          <a:xfrm>
            <a:off x="3275856" y="4365104"/>
            <a:ext cx="23295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L</a:t>
            </a:r>
            <a:r>
              <a:rPr lang="en-US" sz="1200" dirty="0" smtClean="0"/>
              <a:t>: leg; H: hand; M: mouth;</a:t>
            </a:r>
            <a:endParaRPr lang="en-US" sz="1200" dirty="0"/>
          </a:p>
          <a:p>
            <a:pPr algn="l"/>
            <a:r>
              <a:rPr lang="en-US" sz="1200" dirty="0" smtClean="0"/>
              <a:t>1, 2, 3: speech </a:t>
            </a:r>
            <a:r>
              <a:rPr lang="en-US" sz="1200" dirty="0"/>
              <a:t>arrest; </a:t>
            </a:r>
            <a:r>
              <a:rPr lang="en-US" sz="1200" dirty="0" smtClean="0"/>
              <a:t>5, 6: </a:t>
            </a:r>
            <a:r>
              <a:rPr lang="en-US" sz="1200" dirty="0"/>
              <a:t>picture naming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131840" y="2204864"/>
            <a:ext cx="2341946" cy="2088232"/>
            <a:chOff x="395288" y="80963"/>
            <a:chExt cx="7561262" cy="6742112"/>
          </a:xfrm>
        </p:grpSpPr>
        <p:pic>
          <p:nvPicPr>
            <p:cNvPr id="16" name="Picture 2" descr="C:\files\静息态病人详细手术资料\case13_徐碎勇MHHHHLL12356\SWQ_9728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70" t="21854" r="9473" b="20871"/>
            <a:stretch>
              <a:fillRect/>
            </a:stretch>
          </p:blipFill>
          <p:spPr>
            <a:xfrm>
              <a:off x="395288" y="1527175"/>
              <a:ext cx="3492500" cy="3902075"/>
            </a:xfrm>
            <a:prstGeom prst="rect">
              <a:avLst/>
            </a:prstGeom>
          </p:spPr>
        </p:pic>
        <p:cxnSp>
          <p:nvCxnSpPr>
            <p:cNvPr id="19" name="曲线连接符 5"/>
            <p:cNvCxnSpPr/>
            <p:nvPr/>
          </p:nvCxnSpPr>
          <p:spPr>
            <a:xfrm>
              <a:off x="2555875" y="4978400"/>
              <a:ext cx="3384550" cy="1258888"/>
            </a:xfrm>
            <a:prstGeom prst="curvedConnector3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曲线连接符 23"/>
            <p:cNvCxnSpPr/>
            <p:nvPr/>
          </p:nvCxnSpPr>
          <p:spPr>
            <a:xfrm flipV="1">
              <a:off x="1765300" y="2420938"/>
              <a:ext cx="4175125" cy="2205037"/>
            </a:xfrm>
            <a:prstGeom prst="curvedConnector3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曲线连接符 25"/>
            <p:cNvCxnSpPr/>
            <p:nvPr/>
          </p:nvCxnSpPr>
          <p:spPr>
            <a:xfrm flipV="1">
              <a:off x="2124075" y="4279900"/>
              <a:ext cx="3816350" cy="622300"/>
            </a:xfrm>
            <a:prstGeom prst="curvedConnector3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" descr="C:\files\静息态病人详细手术资料\徐碎勇MHHHHLL12356\snapshot\H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7413" y="5170488"/>
              <a:ext cx="1989137" cy="1652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" descr="C:\files\静息态病人详细手术资料\徐碎勇MHHHHLL12356\snapshot\H2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3475038"/>
              <a:ext cx="1941513" cy="160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4" descr="C:\files\静息态病人详细手术资料\徐碎勇MHHHHLL12356\snapshot\H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425" y="1781175"/>
              <a:ext cx="1962150" cy="164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" descr="C:\files\静息态病人详细手术资料\徐碎勇MHHHHLL12356\snapshot\H4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950" y="80963"/>
              <a:ext cx="1865313" cy="159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0" name="曲线连接符 24"/>
            <p:cNvCxnSpPr/>
            <p:nvPr/>
          </p:nvCxnSpPr>
          <p:spPr>
            <a:xfrm flipV="1">
              <a:off x="1549400" y="981075"/>
              <a:ext cx="4391025" cy="3279775"/>
            </a:xfrm>
            <a:prstGeom prst="curvedConnector3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 descr="Slide3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60848"/>
            <a:ext cx="3223215" cy="241741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851920" y="5322694"/>
            <a:ext cx="4882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Illustrative Case </a:t>
            </a:r>
            <a:r>
              <a:rPr lang="en-US" sz="1600" dirty="0" smtClean="0">
                <a:solidFill>
                  <a:srgbClr val="FFFF00"/>
                </a:solidFill>
              </a:rPr>
              <a:t>13: CANNOT perform motor fMRI task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12576" y="6381328"/>
            <a:ext cx="47754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dirty="0" err="1" smtClean="0">
                <a:ea typeface="宋体" charset="0"/>
                <a:cs typeface="宋体" charset="0"/>
              </a:rPr>
              <a:t>Qiu</a:t>
            </a:r>
            <a:r>
              <a:rPr lang="en-US" altLang="zh-CN" sz="2000" dirty="0" smtClean="0">
                <a:ea typeface="宋体" charset="0"/>
                <a:cs typeface="宋体" charset="0"/>
              </a:rPr>
              <a:t>*, Yan* et al., </a:t>
            </a:r>
            <a:r>
              <a:rPr lang="en-US" altLang="zh-CN" sz="2000" dirty="0">
                <a:ea typeface="宋体" charset="0"/>
                <a:cs typeface="宋体" charset="0"/>
              </a:rPr>
              <a:t>2014. </a:t>
            </a:r>
            <a:r>
              <a:rPr lang="en-US" altLang="zh-CN" sz="2000" dirty="0" err="1">
                <a:ea typeface="宋体" charset="0"/>
                <a:cs typeface="宋体" charset="0"/>
              </a:rPr>
              <a:t>Acta</a:t>
            </a:r>
            <a:r>
              <a:rPr lang="en-US" altLang="zh-CN" sz="2000" dirty="0">
                <a:ea typeface="宋体" charset="0"/>
                <a:cs typeface="宋体" charset="0"/>
              </a:rPr>
              <a:t> </a:t>
            </a:r>
            <a:r>
              <a:rPr lang="en-US" altLang="zh-CN" sz="2000" dirty="0" err="1">
                <a:ea typeface="宋体" charset="0"/>
                <a:cs typeface="宋体" charset="0"/>
              </a:rPr>
              <a:t>Neurochir</a:t>
            </a:r>
            <a:endParaRPr lang="en-US" altLang="zh-CN" sz="20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3477671"/>
      </p:ext>
    </p:extLst>
  </p:cSld>
  <p:clrMapOvr>
    <a:masterClrMapping/>
  </p:clrMapOvr>
  <p:transition xmlns:p14="http://schemas.microsoft.com/office/powerpoint/2010/main" advTm="150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3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14B8F88-CD25-CD44-AEEF-E3DF6DA4FA93}" type="slidenum">
              <a:rPr lang="en-US" altLang="zh-CN"/>
              <a:pPr/>
              <a:t>115</a:t>
            </a:fld>
            <a:endParaRPr lang="en-US" altLang="zh-CN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graphicFrame>
        <p:nvGraphicFramePr>
          <p:cNvPr id="23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461142"/>
              </p:ext>
            </p:extLst>
          </p:nvPr>
        </p:nvGraphicFramePr>
        <p:xfrm>
          <a:off x="3347865" y="4077072"/>
          <a:ext cx="4608511" cy="2716476"/>
        </p:xfrm>
        <a:graphic>
          <a:graphicData uri="http://schemas.openxmlformats.org/drawingml/2006/table">
            <a:tbl>
              <a:tblPr/>
              <a:tblGrid>
                <a:gridCol w="297443"/>
                <a:gridCol w="369494"/>
                <a:gridCol w="316842"/>
                <a:gridCol w="847987"/>
                <a:gridCol w="733445"/>
                <a:gridCol w="654928"/>
                <a:gridCol w="694648"/>
                <a:gridCol w="693724"/>
              </a:tblGrid>
              <a:tr h="2410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No</a:t>
                      </a:r>
                      <a:endParaRPr kumimoji="0" lang="zh-CN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9908" marR="3990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Age</a:t>
                      </a:r>
                      <a:endParaRPr kumimoji="0" lang="zh-CN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9908" marR="3990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Sex</a:t>
                      </a:r>
                      <a:endParaRPr kumimoji="0" lang="zh-CN" sz="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9908" marR="3990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Lesion locate</a:t>
                      </a:r>
                      <a:endParaRPr kumimoji="0" lang="zh-CN" sz="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9908" marR="3990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real positive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real negative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fault positive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fault negative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5611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41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26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23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36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38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33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27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parietal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41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6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5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51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8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6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36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25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8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7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67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9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8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49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right parietal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32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9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39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38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10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34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11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49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36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7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12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45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right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36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6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13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32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48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14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39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right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24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6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15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50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26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16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23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38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7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17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34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25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21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Times New Roman" charset="0"/>
                        </a:rPr>
                        <a:t>total</a:t>
                      </a:r>
                      <a:endParaRPr kumimoji="0" lang="zh-CN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9908" marR="3990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sz="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9908" marR="3990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sz="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9908" marR="3990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sz="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9908" marR="3990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32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515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59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48784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Times New Roman" charset="0"/>
                        </a:rPr>
                        <a:t>Sensitivity / Specificity</a:t>
                      </a:r>
                      <a:endParaRPr kumimoji="0" lang="zh-CN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9908" marR="3990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90.91% / 89.41%</a:t>
                      </a:r>
                      <a:endParaRPr kumimoji="0" lang="zh-CN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39908" marR="3990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267744" y="2492896"/>
            <a:ext cx="1082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Motor task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2411760" y="5301208"/>
            <a:ext cx="8458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R-fMRI</a:t>
            </a:r>
            <a:endParaRPr lang="en-US" sz="1600" dirty="0"/>
          </a:p>
        </p:txBody>
      </p:sp>
      <p:graphicFrame>
        <p:nvGraphicFramePr>
          <p:cNvPr id="27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056128"/>
              </p:ext>
            </p:extLst>
          </p:nvPr>
        </p:nvGraphicFramePr>
        <p:xfrm>
          <a:off x="3347864" y="1340768"/>
          <a:ext cx="4560428" cy="2526262"/>
        </p:xfrm>
        <a:graphic>
          <a:graphicData uri="http://schemas.openxmlformats.org/drawingml/2006/table">
            <a:tbl>
              <a:tblPr/>
              <a:tblGrid>
                <a:gridCol w="320138"/>
                <a:gridCol w="340423"/>
                <a:gridCol w="313082"/>
                <a:gridCol w="838710"/>
                <a:gridCol w="725823"/>
                <a:gridCol w="648215"/>
                <a:gridCol w="687018"/>
                <a:gridCol w="687019"/>
              </a:tblGrid>
              <a:tr h="2257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No</a:t>
                      </a:r>
                      <a:endParaRPr kumimoji="0" lang="zh-CN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8102" marR="3810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Age</a:t>
                      </a:r>
                      <a:endParaRPr kumimoji="0" lang="zh-CN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8102" marR="3810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Sex</a:t>
                      </a:r>
                      <a:endParaRPr kumimoji="0" lang="zh-CN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8102" marR="3810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Lesion locate</a:t>
                      </a:r>
                      <a:endParaRPr kumimoji="0" lang="zh-CN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8102" marR="3810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real positive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real negative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false positive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false negative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464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41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24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23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37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38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33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27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parietal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39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8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5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51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8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6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36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25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8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7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67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6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8*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49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right parietal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9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39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33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6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10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34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11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49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12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45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right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35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7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13*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14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39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right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28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15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50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18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9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16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23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36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9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17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34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23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08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宋体" charset="0"/>
                          <a:cs typeface="Times New Roman" charset="0"/>
                        </a:rPr>
                        <a:t>total</a:t>
                      </a:r>
                      <a:endParaRPr kumimoji="0" lang="zh-CN" sz="7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8102" marR="3810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8102" marR="3810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8102" marR="3810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8102" marR="3810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419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74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5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3546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宋体" charset="0"/>
                          <a:cs typeface="Times New Roman" charset="0"/>
                        </a:rPr>
                        <a:t>Sensitivity / Specificity</a:t>
                      </a:r>
                      <a:endParaRPr kumimoji="0" lang="zh-CN" sz="7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8102" marR="3810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78.57% / 84.76%</a:t>
                      </a:r>
                      <a:endParaRPr kumimoji="0" lang="zh-CN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38102" marR="3810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0" y="5949280"/>
            <a:ext cx="291581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dirty="0" err="1" smtClean="0">
                <a:ea typeface="宋体" charset="0"/>
                <a:cs typeface="宋体" charset="0"/>
              </a:rPr>
              <a:t>Qiu</a:t>
            </a:r>
            <a:r>
              <a:rPr lang="en-US" altLang="zh-CN" sz="2000" dirty="0" smtClean="0">
                <a:ea typeface="宋体" charset="0"/>
                <a:cs typeface="宋体" charset="0"/>
              </a:rPr>
              <a:t>*, Yan* et al., </a:t>
            </a:r>
            <a:r>
              <a:rPr lang="en-US" altLang="zh-CN" sz="2000" dirty="0">
                <a:ea typeface="宋体" charset="0"/>
                <a:cs typeface="宋体" charset="0"/>
              </a:rPr>
              <a:t>2014. </a:t>
            </a:r>
            <a:endParaRPr lang="en-US" altLang="zh-CN" sz="2000" dirty="0" smtClean="0">
              <a:ea typeface="宋体" charset="0"/>
              <a:cs typeface="宋体" charset="0"/>
            </a:endParaRPr>
          </a:p>
          <a:p>
            <a:pPr>
              <a:defRPr/>
            </a:pPr>
            <a:r>
              <a:rPr lang="en-US" altLang="zh-CN" sz="2000" dirty="0" err="1" smtClean="0">
                <a:ea typeface="宋体" charset="0"/>
                <a:cs typeface="宋体" charset="0"/>
              </a:rPr>
              <a:t>Acta</a:t>
            </a:r>
            <a:r>
              <a:rPr lang="en-US" altLang="zh-CN" sz="2000" dirty="0" smtClean="0">
                <a:ea typeface="宋体" charset="0"/>
                <a:cs typeface="宋体" charset="0"/>
              </a:rPr>
              <a:t> </a:t>
            </a:r>
            <a:r>
              <a:rPr lang="en-US" altLang="zh-CN" sz="2000" dirty="0" err="1">
                <a:ea typeface="宋体" charset="0"/>
                <a:cs typeface="宋体" charset="0"/>
              </a:rPr>
              <a:t>Neurochir</a:t>
            </a:r>
            <a:endParaRPr lang="en-US" altLang="zh-CN" sz="20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4647415"/>
      </p:ext>
    </p:extLst>
  </p:cSld>
  <p:clrMapOvr>
    <a:masterClrMapping/>
  </p:clrMapOvr>
  <p:transition xmlns:p14="http://schemas.microsoft.com/office/powerpoint/2010/main" advTm="861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914400" y="-1524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Sensitive</a:t>
            </a:r>
          </a:p>
        </p:txBody>
      </p:sp>
      <p:sp>
        <p:nvSpPr>
          <p:cNvPr id="20" name="Text Box 26"/>
          <p:cNvSpPr txBox="1">
            <a:spLocks noChangeAspect="1" noChangeArrowheads="1"/>
          </p:cNvSpPr>
          <p:nvPr/>
        </p:nvSpPr>
        <p:spPr bwMode="auto">
          <a:xfrm>
            <a:off x="683568" y="3861048"/>
            <a:ext cx="36724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b="1" dirty="0" smtClean="0">
                <a:latin typeface="Times New Roman"/>
                <a:cs typeface="Times New Roman"/>
              </a:rPr>
              <a:t>Obsessive </a:t>
            </a:r>
            <a:r>
              <a:rPr lang="en-US" sz="1600" b="1" dirty="0">
                <a:latin typeface="Times New Roman"/>
                <a:cs typeface="Times New Roman"/>
              </a:rPr>
              <a:t>Compulsive Disorder</a:t>
            </a:r>
            <a:endParaRPr lang="en-US" sz="1900" b="1" dirty="0">
              <a:latin typeface="Times New Roman"/>
              <a:cs typeface="Times New Roman"/>
            </a:endParaRP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156592" y="6381328"/>
            <a:ext cx="47754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400" dirty="0" smtClean="0">
                <a:ea typeface="宋体" charset="0"/>
                <a:cs typeface="宋体" charset="0"/>
              </a:rPr>
              <a:t>Zhang, , Yan et al., 2011. </a:t>
            </a:r>
            <a:r>
              <a:rPr lang="en-US" sz="1400" dirty="0"/>
              <a:t>J Psychiatry </a:t>
            </a:r>
            <a:r>
              <a:rPr lang="en-US" sz="1400" dirty="0" err="1"/>
              <a:t>Neurosci</a:t>
            </a:r>
            <a:endParaRPr lang="en-US" altLang="zh-CN" sz="14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sp>
        <p:nvSpPr>
          <p:cNvPr id="23" name="Text Box 26"/>
          <p:cNvSpPr txBox="1">
            <a:spLocks noChangeAspect="1" noChangeArrowheads="1"/>
          </p:cNvSpPr>
          <p:nvPr/>
        </p:nvSpPr>
        <p:spPr bwMode="auto">
          <a:xfrm>
            <a:off x="1738312" y="1032991"/>
            <a:ext cx="1455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dirty="0" smtClean="0">
                <a:latin typeface="Times New Roman"/>
                <a:cs typeface="Times New Roman"/>
              </a:rPr>
              <a:t>Autism</a:t>
            </a:r>
            <a:endParaRPr lang="en-US" sz="1900" b="1" dirty="0">
              <a:latin typeface="Times New Roman"/>
              <a:cs typeface="Times New Roman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484784"/>
            <a:ext cx="2376582" cy="1944216"/>
          </a:xfrm>
          <a:prstGeom prst="rect">
            <a:avLst/>
          </a:prstGeom>
        </p:spPr>
      </p:pic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156592" y="3553271"/>
            <a:ext cx="47754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400" dirty="0" smtClean="0">
                <a:ea typeface="宋体" charset="0"/>
                <a:cs typeface="宋体" charset="0"/>
              </a:rPr>
              <a:t>Di Martino, Yan et al., 2014. </a:t>
            </a:r>
            <a:r>
              <a:rPr lang="en-US" sz="1400" dirty="0" err="1"/>
              <a:t>Mol</a:t>
            </a:r>
            <a:r>
              <a:rPr lang="en-US" sz="1400" dirty="0"/>
              <a:t> Psychiatry</a:t>
            </a:r>
            <a:endParaRPr lang="en-US" altLang="zh-CN" sz="14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sp>
        <p:nvSpPr>
          <p:cNvPr id="26" name="Text Box 26"/>
          <p:cNvSpPr txBox="1">
            <a:spLocks noChangeAspect="1" noChangeArrowheads="1"/>
          </p:cNvSpPr>
          <p:nvPr/>
        </p:nvSpPr>
        <p:spPr bwMode="auto">
          <a:xfrm>
            <a:off x="5842768" y="3861048"/>
            <a:ext cx="1455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dirty="0" smtClean="0">
                <a:latin typeface="Times New Roman"/>
                <a:cs typeface="Times New Roman"/>
              </a:rPr>
              <a:t>Deaf</a:t>
            </a:r>
            <a:endParaRPr lang="en-US" sz="1900" b="1" dirty="0">
              <a:latin typeface="Times New Roman"/>
              <a:cs typeface="Times New Roman"/>
            </a:endParaRP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4261048" y="6381328"/>
            <a:ext cx="47754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400" dirty="0" smtClean="0">
                <a:ea typeface="宋体" charset="0"/>
                <a:cs typeface="宋体" charset="0"/>
              </a:rPr>
              <a:t>Li, , Yan et al., 2013. </a:t>
            </a:r>
            <a:r>
              <a:rPr lang="en-US" sz="1400" dirty="0" err="1"/>
              <a:t>Cereb</a:t>
            </a:r>
            <a:r>
              <a:rPr lang="en-US" sz="1400" dirty="0"/>
              <a:t> Cortex</a:t>
            </a:r>
            <a:endParaRPr lang="en-US" altLang="zh-CN" sz="14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sp>
        <p:nvSpPr>
          <p:cNvPr id="29" name="Text Box 26"/>
          <p:cNvSpPr txBox="1">
            <a:spLocks noChangeAspect="1" noChangeArrowheads="1"/>
          </p:cNvSpPr>
          <p:nvPr/>
        </p:nvSpPr>
        <p:spPr bwMode="auto">
          <a:xfrm>
            <a:off x="5842768" y="1032991"/>
            <a:ext cx="1455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dirty="0" smtClean="0">
                <a:latin typeface="Times New Roman"/>
                <a:cs typeface="Times New Roman"/>
              </a:rPr>
              <a:t>ADHD</a:t>
            </a:r>
            <a:endParaRPr lang="en-US" sz="1900" b="1" dirty="0">
              <a:latin typeface="Times New Roman"/>
              <a:cs typeface="Times New Roman"/>
            </a:endParaRP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4261048" y="3553271"/>
            <a:ext cx="47754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400" dirty="0" smtClean="0">
                <a:ea typeface="宋体" charset="0"/>
                <a:cs typeface="宋体" charset="0"/>
              </a:rPr>
              <a:t>Zhu, , Yan et al., 2008. </a:t>
            </a:r>
            <a:r>
              <a:rPr lang="en-US" altLang="zh-CN" sz="1400" dirty="0" err="1" smtClean="0"/>
              <a:t>Neuroimage</a:t>
            </a:r>
            <a:endParaRPr lang="en-US" altLang="zh-CN" sz="14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27" r="5161"/>
          <a:stretch/>
        </p:blipFill>
        <p:spPr>
          <a:xfrm>
            <a:off x="5076056" y="1484784"/>
            <a:ext cx="3980213" cy="2088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8" y="4173490"/>
            <a:ext cx="2160240" cy="2207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8184" y="4221088"/>
            <a:ext cx="2752208" cy="2088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3567" y="1484784"/>
            <a:ext cx="2435430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73815"/>
      </p:ext>
    </p:extLst>
  </p:cSld>
  <p:clrMapOvr>
    <a:masterClrMapping/>
  </p:clrMapOvr>
  <p:transition xmlns:p14="http://schemas.microsoft.com/office/powerpoint/2010/main" advTm="31403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914400" y="-1524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Reliable</a:t>
            </a:r>
            <a:endParaRPr lang="en-US" sz="32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156592" y="3553271"/>
            <a:ext cx="47754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err="1" smtClean="0"/>
              <a:t>Shehzad</a:t>
            </a:r>
            <a:r>
              <a:rPr lang="en-US" sz="1400" dirty="0" smtClean="0"/>
              <a:t> </a:t>
            </a:r>
            <a:r>
              <a:rPr lang="en-US" altLang="zh-CN" sz="1400" dirty="0" smtClean="0">
                <a:ea typeface="宋体" charset="0"/>
                <a:cs typeface="宋体" charset="0"/>
              </a:rPr>
              <a:t>et al., 2009. </a:t>
            </a:r>
            <a:r>
              <a:rPr lang="en-US" altLang="zh-CN" sz="1400" dirty="0" err="1" smtClean="0"/>
              <a:t>Cereb</a:t>
            </a:r>
            <a:r>
              <a:rPr lang="en-US" altLang="zh-CN" sz="1400" dirty="0" smtClean="0"/>
              <a:t> Cortex</a:t>
            </a:r>
            <a:endParaRPr lang="en-US" altLang="zh-CN" sz="14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2483768" y="6381328"/>
            <a:ext cx="47754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400" dirty="0" smtClean="0">
                <a:ea typeface="宋体" charset="0"/>
                <a:cs typeface="宋体" charset="0"/>
              </a:rPr>
              <a:t>Yan et al., 2013a. </a:t>
            </a:r>
            <a:r>
              <a:rPr lang="en-US" altLang="zh-CN" sz="1400" dirty="0" err="1" smtClean="0"/>
              <a:t>Neuroimage</a:t>
            </a:r>
            <a:endParaRPr lang="en-US" altLang="zh-CN" sz="14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4261048" y="3553271"/>
            <a:ext cx="47754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400" dirty="0" err="1" smtClean="0">
                <a:ea typeface="宋体" charset="0"/>
                <a:cs typeface="宋体" charset="0"/>
              </a:rPr>
              <a:t>Zuo</a:t>
            </a:r>
            <a:r>
              <a:rPr lang="en-US" altLang="zh-CN" sz="1400" dirty="0" smtClean="0">
                <a:ea typeface="宋体" charset="0"/>
                <a:cs typeface="宋体" charset="0"/>
              </a:rPr>
              <a:t> et al., 2010. </a:t>
            </a:r>
            <a:r>
              <a:rPr lang="en-US" altLang="zh-CN" sz="1400" dirty="0" err="1" smtClean="0"/>
              <a:t>Neuroimage</a:t>
            </a:r>
            <a:endParaRPr lang="en-US" altLang="zh-CN" sz="14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412776"/>
            <a:ext cx="3603479" cy="2158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169" y="1412776"/>
            <a:ext cx="2647199" cy="2146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704" y="4293096"/>
            <a:ext cx="4186840" cy="190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50269"/>
      </p:ext>
    </p:extLst>
  </p:cSld>
  <p:clrMapOvr>
    <a:masterClrMapping/>
  </p:clrMapOvr>
  <p:transition xmlns:p14="http://schemas.microsoft.com/office/powerpoint/2010/main" advTm="19073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80928"/>
            <a:ext cx="3976258" cy="217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75" y="1970088"/>
            <a:ext cx="3746500" cy="2736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484784"/>
            <a:ext cx="3149146" cy="11521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504" y="6504164"/>
            <a:ext cx="3417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http://fcon_1000.projects.nitrc.org/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14400" y="-1524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FFFF00"/>
                </a:solidFill>
              </a:rPr>
              <a:t>amenability to aggregation</a:t>
            </a:r>
            <a:endParaRPr lang="en-US" sz="32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36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51"/>
    </mc:Choice>
    <mc:Fallback xmlns="">
      <p:transition xmlns:p14="http://schemas.microsoft.com/office/powerpoint/2010/main" spd="slow" advTm="4545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A54EF388-E285-DF43-8226-D43368F99BD7}" type="slidenum">
              <a:rPr lang="en-US" altLang="zh-CN"/>
              <a:pPr/>
              <a:t>119</a:t>
            </a:fld>
            <a:endParaRPr lang="en-US" altLang="zh-CN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27088" y="1125538"/>
            <a:ext cx="8066087" cy="5319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sz="3200" b="1" dirty="0" smtClean="0">
              <a:ea typeface="隶书" pitchFamily="49" charset="-122"/>
              <a:cs typeface="隶书" pitchFamily="49" charset="-122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2800" b="1" dirty="0" smtClean="0">
                <a:ea typeface="隶书" pitchFamily="49" charset="-122"/>
                <a:cs typeface="隶书" pitchFamily="49" charset="-122"/>
              </a:rPr>
              <a:t> R-fMRI methodology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2800" b="1" dirty="0"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altLang="zh-CN" sz="2800" b="1" dirty="0" smtClean="0">
                <a:ea typeface="隶书" pitchFamily="49" charset="-122"/>
                <a:cs typeface="隶书" pitchFamily="49" charset="-122"/>
              </a:rPr>
              <a:t>Mechanism of R-fMRI: electrophysiology/fMRI recording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2800" b="1" dirty="0"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altLang="zh-CN" sz="2800" b="1" dirty="0" smtClean="0">
                <a:ea typeface="隶书" pitchFamily="49" charset="-122"/>
                <a:cs typeface="隶书" pitchFamily="49" charset="-122"/>
              </a:rPr>
              <a:t>Modulation and intervention: transcranial </a:t>
            </a:r>
            <a:r>
              <a:rPr kumimoji="1" lang="en-US" altLang="zh-CN" sz="2800" b="1" dirty="0">
                <a:ea typeface="隶书" pitchFamily="49" charset="-122"/>
                <a:cs typeface="隶书" pitchFamily="49" charset="-122"/>
              </a:rPr>
              <a:t>magnetic stimulation, transcranial direct/alternating current stimulation </a:t>
            </a:r>
            <a:endParaRPr kumimoji="1" lang="en-US" altLang="zh-CN" sz="2800" b="1" dirty="0" smtClean="0">
              <a:ea typeface="隶书" pitchFamily="49" charset="-122"/>
              <a:cs typeface="隶书" pitchFamily="49" charset="-122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2800" b="1" dirty="0"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altLang="zh-CN" sz="2800" b="1" dirty="0" smtClean="0">
                <a:ea typeface="隶书" pitchFamily="49" charset="-122"/>
                <a:cs typeface="隶书" pitchFamily="49" charset="-122"/>
              </a:rPr>
              <a:t>Application to brain disorders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836613"/>
            <a:ext cx="7391400" cy="5635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Future Directions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698" y="50237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18073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12</a:t>
            </a:fld>
            <a:endParaRPr lang="en-US" altLang="zh-CN"/>
          </a:p>
        </p:txBody>
      </p:sp>
      <p:sp>
        <p:nvSpPr>
          <p:cNvPr id="342019" name="Rectangle 3"/>
          <p:cNvSpPr>
            <a:spLocks noChangeArrowheads="1"/>
          </p:cNvSpPr>
          <p:nvPr/>
        </p:nvSpPr>
        <p:spPr bwMode="auto">
          <a:xfrm>
            <a:off x="971550" y="1828800"/>
            <a:ext cx="7696200" cy="511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2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FF00"/>
                </a:solidFill>
              </a:rPr>
              <a:t>Correlation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: </a:t>
            </a:r>
            <a:r>
              <a:rPr kumimoji="1" lang="en-US" altLang="zh-CN" sz="3200" dirty="0">
                <a:solidFill>
                  <a:srgbClr val="FFFFFF"/>
                </a:solidFill>
              </a:rPr>
              <a:t>(</a:t>
            </a:r>
            <a:r>
              <a:rPr kumimoji="1" lang="en-US" altLang="zh-CN" sz="3200" dirty="0" err="1">
                <a:solidFill>
                  <a:srgbClr val="FFFFFF"/>
                </a:solidFill>
              </a:rPr>
              <a:t>Biswal</a:t>
            </a:r>
            <a:r>
              <a:rPr kumimoji="1" lang="en-US" altLang="zh-CN" sz="3200" dirty="0">
                <a:solidFill>
                  <a:srgbClr val="FFFFFF"/>
                </a:solidFill>
              </a:rPr>
              <a:t> et al., 1995; ……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)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2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FF00"/>
                </a:solidFill>
              </a:rPr>
              <a:t>ICA</a:t>
            </a:r>
            <a:r>
              <a:rPr kumimoji="1" lang="en-US" altLang="zh-CN" sz="3200" dirty="0">
                <a:solidFill>
                  <a:srgbClr val="FFFFFF"/>
                </a:solidFill>
              </a:rPr>
              <a:t>: (</a:t>
            </a:r>
            <a:r>
              <a:rPr kumimoji="1" lang="en-US" altLang="zh-CN" sz="3200" dirty="0" err="1">
                <a:solidFill>
                  <a:srgbClr val="FFFFFF"/>
                </a:solidFill>
              </a:rPr>
              <a:t>Kiviniemi</a:t>
            </a:r>
            <a:r>
              <a:rPr kumimoji="1" lang="en-US" altLang="zh-CN" sz="3200" dirty="0">
                <a:solidFill>
                  <a:srgbClr val="FFFFFF"/>
                </a:solidFill>
              </a:rPr>
              <a:t> et al., 2003; van de </a:t>
            </a:r>
            <a:r>
              <a:rPr kumimoji="1" lang="en-US" altLang="zh-CN" sz="3200" dirty="0" err="1">
                <a:solidFill>
                  <a:srgbClr val="FFFFFF"/>
                </a:solidFill>
              </a:rPr>
              <a:t>Ven</a:t>
            </a:r>
            <a:r>
              <a:rPr kumimoji="1" lang="en-US" altLang="zh-CN" sz="3200" dirty="0">
                <a:solidFill>
                  <a:srgbClr val="FFFFFF"/>
                </a:solidFill>
              </a:rPr>
              <a:t> et al., 2004; </a:t>
            </a:r>
            <a:r>
              <a:rPr kumimoji="1" lang="en-US" altLang="zh-CN" sz="3200" dirty="0" err="1">
                <a:solidFill>
                  <a:srgbClr val="FFFFFF"/>
                </a:solidFill>
              </a:rPr>
              <a:t>Greicius</a:t>
            </a:r>
            <a:r>
              <a:rPr kumimoji="1" lang="en-US" altLang="zh-CN" sz="3200" dirty="0">
                <a:solidFill>
                  <a:srgbClr val="FFFFFF"/>
                </a:solidFill>
              </a:rPr>
              <a:t> et al., 2004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)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2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FF00"/>
                </a:solidFill>
              </a:rPr>
              <a:t>Effective Connectivity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: (</a:t>
            </a:r>
            <a:r>
              <a:rPr kumimoji="1" lang="en-US" altLang="zh-CN" sz="3200" dirty="0" err="1" smtClean="0">
                <a:solidFill>
                  <a:srgbClr val="FFFFFF"/>
                </a:solidFill>
              </a:rPr>
              <a:t>Friston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 et al., 2002)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200" dirty="0" smtClean="0">
                <a:solidFill>
                  <a:srgbClr val="FFFFFF"/>
                </a:solidFill>
              </a:rPr>
              <a:t> Hierarchical </a:t>
            </a:r>
            <a:r>
              <a:rPr kumimoji="1" lang="en-US" altLang="zh-CN" sz="3200" dirty="0">
                <a:solidFill>
                  <a:srgbClr val="FFFFFF"/>
                </a:solidFill>
              </a:rPr>
              <a:t>Clustering: (</a:t>
            </a:r>
            <a:r>
              <a:rPr kumimoji="1" lang="en-US" altLang="zh-CN" sz="3200" dirty="0" err="1">
                <a:solidFill>
                  <a:srgbClr val="FFFFFF"/>
                </a:solidFill>
              </a:rPr>
              <a:t>Cordes</a:t>
            </a:r>
            <a:r>
              <a:rPr kumimoji="1" lang="en-US" altLang="zh-CN" sz="3200" dirty="0">
                <a:solidFill>
                  <a:srgbClr val="FFFFFF"/>
                </a:solidFill>
              </a:rPr>
              <a:t> et al., 2000; Salvador et al., 2005)</a:t>
            </a:r>
            <a:endParaRPr kumimoji="1" lang="en-US" altLang="zh-CN" sz="3200" dirty="0" smtClean="0">
              <a:solidFill>
                <a:srgbClr val="FFFFFF"/>
              </a:solidFill>
            </a:endParaRP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200" dirty="0" smtClean="0">
                <a:solidFill>
                  <a:srgbClr val="FFFFFF"/>
                </a:solidFill>
              </a:rPr>
              <a:t> Self </a:t>
            </a:r>
            <a:r>
              <a:rPr kumimoji="1" lang="en-US" altLang="zh-CN" sz="3200" dirty="0">
                <a:solidFill>
                  <a:srgbClr val="FFFFFF"/>
                </a:solidFill>
              </a:rPr>
              <a:t>Organization Map: (</a:t>
            </a:r>
            <a:r>
              <a:rPr kumimoji="1" lang="en-US" altLang="zh-CN" sz="3200" dirty="0" err="1">
                <a:solidFill>
                  <a:srgbClr val="FFFFFF"/>
                </a:solidFill>
              </a:rPr>
              <a:t>Peltier</a:t>
            </a:r>
            <a:r>
              <a:rPr kumimoji="1" lang="en-US" altLang="zh-CN" sz="3200" dirty="0">
                <a:solidFill>
                  <a:srgbClr val="FFFFFF"/>
                </a:solidFill>
              </a:rPr>
              <a:t> et al., 2003)</a:t>
            </a:r>
            <a:endParaRPr kumimoji="1" lang="en-US" altLang="zh-CN" sz="3200" dirty="0" smtClean="0">
              <a:solidFill>
                <a:srgbClr val="FFFFFF"/>
              </a:solidFill>
            </a:endParaRP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200" dirty="0" smtClean="0">
                <a:solidFill>
                  <a:srgbClr val="FFFFFF"/>
                </a:solidFill>
              </a:rPr>
              <a:t> .</a:t>
            </a:r>
            <a:r>
              <a:rPr kumimoji="1" lang="en-US" altLang="zh-CN" sz="3200" dirty="0">
                <a:solidFill>
                  <a:srgbClr val="FFFFFF"/>
                </a:solidFill>
              </a:rPr>
              <a:t>...</a:t>
            </a:r>
          </a:p>
          <a:p>
            <a:pPr algn="l"/>
            <a:endParaRPr kumimoji="1" lang="en-US" altLang="zh-CN" sz="3200" dirty="0">
              <a:solidFill>
                <a:srgbClr val="FFFFFF"/>
              </a:solidFill>
              <a:latin typeface="Comic Sans MS" charset="0"/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51632" y="1143000"/>
            <a:ext cx="359144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</a:rPr>
              <a:t>Integration approach</a:t>
            </a:r>
            <a:endParaRPr kumimoji="1" lang="en-US" altLang="zh-CN" sz="3200" dirty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1751618"/>
            <a:ext cx="7515318" cy="1677382"/>
          </a:xfrm>
          <a:prstGeom prst="rect">
            <a:avLst/>
          </a:prstGeom>
          <a:solidFill>
            <a:srgbClr val="000099"/>
          </a:solidFill>
        </p:spPr>
        <p:txBody>
          <a:bodyPr wrap="square">
            <a:spAutoFit/>
          </a:bodyPr>
          <a:lstStyle/>
          <a:p>
            <a:pPr algn="l"/>
            <a:endParaRPr kumimoji="1" lang="en-US" altLang="zh-CN" sz="100" dirty="0">
              <a:solidFill>
                <a:srgbClr val="FFFF00"/>
              </a:solidFill>
            </a:endParaRPr>
          </a:p>
          <a:p>
            <a:pPr algn="l"/>
            <a:r>
              <a:rPr kumimoji="1" lang="en-US" altLang="zh-CN" sz="3200" dirty="0" smtClean="0">
                <a:solidFill>
                  <a:srgbClr val="FFFF00"/>
                </a:solidFill>
              </a:rPr>
              <a:t>Functional Connectivity</a:t>
            </a:r>
          </a:p>
          <a:p>
            <a:pPr algn="l"/>
            <a:endParaRPr lang="en-US" sz="1200" dirty="0" smtClean="0">
              <a:solidFill>
                <a:srgbClr val="FFFFFF"/>
              </a:solidFill>
            </a:endParaRPr>
          </a:p>
          <a:p>
            <a:pPr algn="l"/>
            <a:endParaRPr lang="en-US" sz="1200" dirty="0">
              <a:solidFill>
                <a:srgbClr val="FFFFFF"/>
              </a:solidFill>
            </a:endParaRPr>
          </a:p>
          <a:p>
            <a:pPr algn="l"/>
            <a:endParaRPr lang="en-US" sz="12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006544"/>
      </p:ext>
    </p:extLst>
  </p:cSld>
  <p:clrMapOvr>
    <a:masterClrMapping/>
  </p:clrMapOvr>
  <p:transition xmlns:p14="http://schemas.microsoft.com/office/powerpoint/2010/main" advTm="4556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120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120</a:t>
            </a:fld>
            <a:endParaRPr lang="en-US" altLang="zh-CN">
              <a:latin typeface="Arial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688" y="333375"/>
            <a:ext cx="6048375" cy="1257300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Further Help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827088" y="2286000"/>
            <a:ext cx="72009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3200" b="1">
                <a:solidFill>
                  <a:srgbClr val="FFFFFF"/>
                </a:solidFill>
                <a:ea typeface="隶书" charset="0"/>
                <a:cs typeface="隶书" charset="0"/>
              </a:rPr>
              <a:t>Further questions:</a:t>
            </a:r>
            <a:endParaRPr kumimoji="1" lang="en-US" altLang="zh-CN" sz="3200" b="1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  <p:pic>
        <p:nvPicPr>
          <p:cNvPr id="18" name="Picture 17" descr="RNET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645024"/>
            <a:ext cx="1143000" cy="1143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56911" y="3853497"/>
            <a:ext cx="28033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srgbClr val="FFFFFF"/>
                </a:solidFill>
              </a:rPr>
              <a:t>http://</a:t>
            </a:r>
            <a:r>
              <a:rPr lang="en-US" altLang="zh-CN" sz="2400" dirty="0" err="1">
                <a:solidFill>
                  <a:srgbClr val="FFFFFF"/>
                </a:solidFill>
              </a:rPr>
              <a:t>rfmri.org</a:t>
            </a:r>
            <a:r>
              <a:rPr lang="en-US" altLang="zh-CN" sz="2400" dirty="0">
                <a:solidFill>
                  <a:srgbClr val="FFFFFF"/>
                </a:solidFill>
              </a:rPr>
              <a:t>/</a:t>
            </a:r>
            <a:r>
              <a:rPr lang="en-US" altLang="zh-CN" sz="2400" dirty="0" err="1">
                <a:solidFill>
                  <a:srgbClr val="FFFFFF"/>
                </a:solidFill>
              </a:rPr>
              <a:t>dpabi</a:t>
            </a:r>
            <a:endParaRPr lang="en-US" altLang="zh-CN" sz="2400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altLang="zh-CN" sz="2400" dirty="0">
                <a:solidFill>
                  <a:srgbClr val="FFFFFF"/>
                </a:solidFill>
              </a:rPr>
              <a:t>http://</a:t>
            </a:r>
            <a:r>
              <a:rPr lang="en-US" altLang="zh-CN" sz="2400" dirty="0" err="1">
                <a:solidFill>
                  <a:srgbClr val="FFFFFF"/>
                </a:solidFill>
              </a:rPr>
              <a:t>dpabi.org</a:t>
            </a:r>
            <a:endParaRPr lang="en-US" altLang="zh-CN" sz="2400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32306" y="4725144"/>
            <a:ext cx="2291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Snell Roundhand"/>
                <a:ea typeface="헤드라인A"/>
                <a:cs typeface="Snell Roundhand"/>
              </a:rPr>
              <a:t>The R-fMRI Network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2959015"/>
      </p:ext>
    </p:extLst>
  </p:cSld>
  <p:clrMapOvr>
    <a:masterClrMapping/>
  </p:clrMapOvr>
  <p:transition xmlns:p14="http://schemas.microsoft.com/office/powerpoint/2010/main" advTm="693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121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121</a:t>
            </a:fld>
            <a:endParaRPr lang="en-US" altLang="zh-CN">
              <a:latin typeface="Arial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688" y="333375"/>
            <a:ext cx="6048375" cy="1257300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Further Help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2600"/>
            <a:ext cx="9144000" cy="58842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902946"/>
      </p:ext>
    </p:extLst>
  </p:cSld>
  <p:clrMapOvr>
    <a:masterClrMapping/>
  </p:clrMapOvr>
  <p:transition xmlns:p14="http://schemas.microsoft.com/office/powerpoint/2010/main" advTm="6492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122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122</a:t>
            </a:fld>
            <a:endParaRPr lang="en-US" altLang="zh-CN"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859884"/>
            <a:ext cx="4396740" cy="4945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1340768"/>
            <a:ext cx="4404360" cy="4152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4303084"/>
      </p:ext>
    </p:extLst>
  </p:cSld>
  <p:clrMapOvr>
    <a:masterClrMapping/>
  </p:clrMapOvr>
  <p:transition xmlns:p14="http://schemas.microsoft.com/office/powerpoint/2010/main" advTm="2129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123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123</a:t>
            </a:fld>
            <a:endParaRPr lang="en-US" altLang="zh-CN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332656"/>
            <a:ext cx="4391687" cy="6148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9460925"/>
      </p:ext>
    </p:extLst>
  </p:cSld>
  <p:clrMapOvr>
    <a:masterClrMapping/>
  </p:clrMapOvr>
  <p:transition xmlns:p14="http://schemas.microsoft.com/office/powerpoint/2010/main" advTm="1572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124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124</a:t>
            </a:fld>
            <a:endParaRPr lang="en-US" altLang="zh-CN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980728"/>
            <a:ext cx="4104456" cy="3685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013176"/>
            <a:ext cx="3168352" cy="10959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13400" y="264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99992" y="2262351"/>
            <a:ext cx="46085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2000" dirty="0">
                <a:solidFill>
                  <a:srgbClr val="FFFFFF"/>
                </a:solidFill>
              </a:rPr>
              <a:t>Send emails only to </a:t>
            </a:r>
            <a:r>
              <a:rPr lang="en-US" altLang="zh-CN" sz="2000" dirty="0" err="1">
                <a:solidFill>
                  <a:srgbClr val="FFFF00"/>
                </a:solidFill>
              </a:rPr>
              <a:t>rfmri.org@gmail.com</a:t>
            </a:r>
            <a:r>
              <a:rPr lang="en-US" altLang="zh-CN" sz="2000" dirty="0">
                <a:solidFill>
                  <a:srgbClr val="FFFFFF"/>
                </a:solidFill>
              </a:rPr>
              <a:t>: 1) sending new email means you are posting your personal blogs, 2) replying email means you are posting comments to that topic/blog, 3) then all the other R-fMRI nodes will receive email updates of your posts.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1550891"/>
      </p:ext>
    </p:extLst>
  </p:cSld>
  <p:clrMapOvr>
    <a:masterClrMapping/>
  </p:clrMapOvr>
  <p:transition xmlns:p14="http://schemas.microsoft.com/office/powerpoint/2010/main" advTm="534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0C8126E5-A116-184B-BC0F-6179D200DA2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125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996952"/>
            <a:ext cx="8172400" cy="36853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648"/>
            <a:ext cx="9144000" cy="266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71723"/>
      </p:ext>
    </p:extLst>
  </p:cSld>
  <p:clrMapOvr>
    <a:masterClrMapping/>
  </p:clrMapOvr>
  <p:transition xmlns:p14="http://schemas.microsoft.com/office/powerpoint/2010/main" advTm="27281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980728"/>
            <a:ext cx="7056784" cy="1257300"/>
          </a:xfrm>
        </p:spPr>
        <p:txBody>
          <a:bodyPr/>
          <a:lstStyle/>
          <a:p>
            <a:r>
              <a:rPr lang="en-US" altLang="zh-CN" sz="4000" dirty="0" smtClean="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The R-fMRI Maps Project</a:t>
            </a:r>
            <a:endParaRPr lang="en-US" altLang="zh-CN" sz="4000" dirty="0">
              <a:solidFill>
                <a:srgbClr val="FFFF00"/>
              </a:solidFill>
              <a:latin typeface="Arial Black" charset="0"/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126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160" y="2924944"/>
            <a:ext cx="3607048" cy="27052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5603165"/>
      </p:ext>
    </p:extLst>
  </p:cSld>
  <p:clrMapOvr>
    <a:masterClrMapping/>
  </p:clrMapOvr>
  <p:transition xmlns:p14="http://schemas.microsoft.com/office/powerpoint/2010/main" advTm="3341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PABI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307" y="5949280"/>
            <a:ext cx="848197" cy="848197"/>
          </a:xfrm>
          <a:prstGeom prst="rect">
            <a:avLst/>
          </a:prstGeom>
        </p:spPr>
      </p:pic>
      <p:pic>
        <p:nvPicPr>
          <p:cNvPr id="6" name="Picture 5" descr="RNET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21288"/>
            <a:ext cx="792088" cy="792088"/>
          </a:xfrm>
          <a:prstGeom prst="rect">
            <a:avLst/>
          </a:prstGeom>
        </p:spPr>
      </p:pic>
      <p:pic>
        <p:nvPicPr>
          <p:cNvPr id="12" name="Picture 11" descr="CAS_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052736" cy="1052736"/>
          </a:xfrm>
          <a:prstGeom prst="rect">
            <a:avLst/>
          </a:prstGeom>
        </p:spPr>
      </p:pic>
      <p:pic>
        <p:nvPicPr>
          <p:cNvPr id="14" name="Picture 13" descr="IPCAS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932" y="116632"/>
            <a:ext cx="1161572" cy="1080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01744" y="1556792"/>
            <a:ext cx="3877985" cy="346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4800" dirty="0" smtClean="0">
                <a:solidFill>
                  <a:srgbClr val="FFFF00"/>
                </a:solidFill>
                <a:latin typeface="黑体"/>
                <a:ea typeface="黑体"/>
                <a:cs typeface="黑体"/>
              </a:rPr>
              <a:t>招贤纳士</a:t>
            </a:r>
            <a:r>
              <a:rPr lang="zh-CN" altLang="zh-CN" sz="4800" dirty="0" smtClean="0">
                <a:solidFill>
                  <a:srgbClr val="FFFF00"/>
                </a:solidFill>
                <a:latin typeface="黑体"/>
                <a:ea typeface="黑体"/>
                <a:cs typeface="黑体"/>
              </a:rPr>
              <a:t>2</a:t>
            </a:r>
            <a:r>
              <a:rPr lang="en-US" altLang="zh-CN" sz="4800" dirty="0" smtClean="0">
                <a:solidFill>
                  <a:srgbClr val="FFFF00"/>
                </a:solidFill>
                <a:latin typeface="黑体"/>
                <a:ea typeface="黑体"/>
                <a:cs typeface="黑体"/>
              </a:rPr>
              <a:t>016</a:t>
            </a:r>
          </a:p>
          <a:p>
            <a:pPr>
              <a:spcBef>
                <a:spcPct val="0"/>
              </a:spcBef>
            </a:pPr>
            <a:endParaRPr lang="en-US" altLang="zh-CN" sz="1100" dirty="0" smtClean="0">
              <a:solidFill>
                <a:srgbClr val="FFFF00"/>
              </a:solidFill>
              <a:latin typeface="黑体"/>
              <a:ea typeface="黑体"/>
              <a:cs typeface="黑体"/>
            </a:endParaRPr>
          </a:p>
          <a:p>
            <a:pPr>
              <a:spcBef>
                <a:spcPct val="0"/>
              </a:spcBef>
            </a:pPr>
            <a:r>
              <a:rPr lang="zh-CN" altLang="en-US" sz="4000" dirty="0" smtClean="0">
                <a:solidFill>
                  <a:srgbClr val="FFFFFF"/>
                </a:solidFill>
                <a:latin typeface="宋体"/>
                <a:ea typeface="宋体"/>
                <a:cs typeface="宋体"/>
              </a:rPr>
              <a:t>博士研究生</a:t>
            </a:r>
            <a:r>
              <a:rPr lang="en-US" altLang="zh-CN" sz="4000" dirty="0" smtClean="0">
                <a:solidFill>
                  <a:srgbClr val="FFFFFF"/>
                </a:solidFill>
                <a:latin typeface="宋体"/>
                <a:ea typeface="宋体"/>
                <a:cs typeface="宋体"/>
              </a:rPr>
              <a:t>1</a:t>
            </a:r>
            <a:r>
              <a:rPr lang="zh-CN" altLang="en-US" sz="4000" dirty="0" smtClean="0">
                <a:solidFill>
                  <a:srgbClr val="FFFFFF"/>
                </a:solidFill>
                <a:latin typeface="宋体"/>
                <a:ea typeface="宋体"/>
                <a:cs typeface="宋体"/>
              </a:rPr>
              <a:t>名</a:t>
            </a:r>
            <a:endParaRPr lang="en-US" altLang="zh-CN" sz="4000" dirty="0" smtClean="0">
              <a:solidFill>
                <a:srgbClr val="FFFFFF"/>
              </a:solidFill>
              <a:latin typeface="宋体"/>
              <a:ea typeface="宋体"/>
              <a:cs typeface="宋体"/>
            </a:endParaRPr>
          </a:p>
          <a:p>
            <a:pPr>
              <a:spcBef>
                <a:spcPct val="0"/>
              </a:spcBef>
            </a:pPr>
            <a:r>
              <a:rPr lang="zh-CN" altLang="en-US" sz="4000" dirty="0" smtClean="0">
                <a:solidFill>
                  <a:srgbClr val="FFFFFF"/>
                </a:solidFill>
                <a:latin typeface="宋体"/>
                <a:ea typeface="宋体"/>
                <a:cs typeface="宋体"/>
              </a:rPr>
              <a:t>硕士研究生</a:t>
            </a:r>
            <a:r>
              <a:rPr lang="en-US" altLang="zh-CN" sz="4000" dirty="0" smtClean="0">
                <a:solidFill>
                  <a:srgbClr val="FFFFFF"/>
                </a:solidFill>
                <a:latin typeface="宋体"/>
                <a:ea typeface="宋体"/>
                <a:cs typeface="宋体"/>
              </a:rPr>
              <a:t>1</a:t>
            </a:r>
            <a:r>
              <a:rPr lang="zh-CN" altLang="en-US" sz="4000" dirty="0" smtClean="0">
                <a:solidFill>
                  <a:srgbClr val="FFFFFF"/>
                </a:solidFill>
                <a:latin typeface="宋体"/>
                <a:ea typeface="宋体"/>
                <a:cs typeface="宋体"/>
              </a:rPr>
              <a:t>名</a:t>
            </a:r>
            <a:endParaRPr lang="en-US" altLang="zh-CN" sz="4000" dirty="0" smtClean="0">
              <a:solidFill>
                <a:srgbClr val="FFFFFF"/>
              </a:solidFill>
              <a:latin typeface="宋体"/>
              <a:ea typeface="宋体"/>
              <a:cs typeface="宋体"/>
            </a:endParaRPr>
          </a:p>
          <a:p>
            <a:pPr>
              <a:spcBef>
                <a:spcPct val="0"/>
              </a:spcBef>
            </a:pPr>
            <a:r>
              <a:rPr lang="zh-CN" altLang="en-US" sz="4000" dirty="0" smtClean="0">
                <a:solidFill>
                  <a:srgbClr val="FFFFFF"/>
                </a:solidFill>
                <a:latin typeface="宋体"/>
                <a:ea typeface="宋体"/>
                <a:cs typeface="宋体"/>
              </a:rPr>
              <a:t>助理研究员</a:t>
            </a:r>
            <a:r>
              <a:rPr lang="zh-CN" altLang="zh-CN" sz="4000" dirty="0">
                <a:solidFill>
                  <a:srgbClr val="FFFFFF"/>
                </a:solidFill>
                <a:latin typeface="宋体"/>
                <a:ea typeface="宋体"/>
                <a:cs typeface="宋体"/>
              </a:rPr>
              <a:t>2</a:t>
            </a:r>
            <a:r>
              <a:rPr lang="zh-CN" altLang="en-US" sz="4000" dirty="0" smtClean="0">
                <a:solidFill>
                  <a:srgbClr val="FFFFFF"/>
                </a:solidFill>
                <a:latin typeface="宋体"/>
                <a:ea typeface="宋体"/>
                <a:cs typeface="宋体"/>
              </a:rPr>
              <a:t>名</a:t>
            </a:r>
            <a:endParaRPr lang="en-US" altLang="zh-CN" sz="4000" dirty="0" smtClean="0">
              <a:solidFill>
                <a:srgbClr val="FFFFFF"/>
              </a:solidFill>
              <a:latin typeface="宋体"/>
              <a:ea typeface="宋体"/>
              <a:cs typeface="宋体"/>
            </a:endParaRPr>
          </a:p>
          <a:p>
            <a:pPr>
              <a:spcBef>
                <a:spcPct val="0"/>
              </a:spcBef>
            </a:pPr>
            <a:r>
              <a:rPr lang="zh-CN" altLang="en-US" sz="4000" dirty="0" smtClean="0">
                <a:solidFill>
                  <a:srgbClr val="FFFFFF"/>
                </a:solidFill>
                <a:latin typeface="宋体"/>
                <a:ea typeface="宋体"/>
                <a:cs typeface="宋体"/>
              </a:rPr>
              <a:t>博士后</a:t>
            </a:r>
            <a:r>
              <a:rPr lang="en-US" altLang="zh-CN" sz="4000" dirty="0" smtClean="0">
                <a:solidFill>
                  <a:srgbClr val="FFFFFF"/>
                </a:solidFill>
                <a:latin typeface="宋体"/>
                <a:ea typeface="宋体"/>
                <a:cs typeface="宋体"/>
              </a:rPr>
              <a:t>1</a:t>
            </a:r>
            <a:r>
              <a:rPr lang="zh-CN" altLang="en-US" sz="4000" dirty="0" smtClean="0">
                <a:solidFill>
                  <a:srgbClr val="FFFFFF"/>
                </a:solidFill>
                <a:latin typeface="宋体"/>
                <a:ea typeface="宋体"/>
                <a:cs typeface="宋体"/>
              </a:rPr>
              <a:t>名</a:t>
            </a:r>
            <a:endParaRPr lang="en-US" sz="4000" dirty="0">
              <a:solidFill>
                <a:srgbClr val="FFFFFF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917978169"/>
      </p:ext>
    </p:extLst>
  </p:cSld>
  <p:clrMapOvr>
    <a:masterClrMapping/>
  </p:clrMapOvr>
  <p:transition xmlns:p14="http://schemas.microsoft.com/office/powerpoint/2010/main" advTm="3751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Acknowledgments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5220072" y="4077072"/>
            <a:ext cx="3672210" cy="155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Nathan </a:t>
            </a:r>
            <a:r>
              <a:rPr lang="en-US" sz="2000" b="1" dirty="0">
                <a:solidFill>
                  <a:srgbClr val="FFFF00"/>
                </a:solidFill>
                <a:ea typeface="宋体" charset="0"/>
                <a:cs typeface="宋体" charset="0"/>
              </a:rPr>
              <a:t>Kline </a:t>
            </a: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Institute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ea typeface="宋体" charset="0"/>
                <a:cs typeface="宋体" charset="0"/>
              </a:rPr>
              <a:t>Charles 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Schroeder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</a:pP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64660" y="42210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endParaRPr lang="en-US" sz="2400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220270" y="2924944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Child Mind Institute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ea typeface="宋体" charset="0"/>
                <a:cs typeface="宋体" charset="0"/>
              </a:rPr>
              <a:t>Michael P. 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Milham</a:t>
            </a: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148064" y="1960190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NYU Child Study Center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ea typeface="宋体" charset="0"/>
                <a:cs typeface="宋体" charset="0"/>
              </a:rPr>
              <a:t>F. Xavier Castellanos </a:t>
            </a: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971600" y="1916832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00"/>
                </a:solidFill>
                <a:ea typeface="宋体" charset="0"/>
                <a:cs typeface="宋体" charset="0"/>
              </a:rPr>
              <a:t>Chinese Academy of Sciences 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Xi-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Nian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Zuo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971600" y="2953594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00"/>
                </a:solidFill>
                <a:ea typeface="宋体" charset="0"/>
                <a:cs typeface="宋体" charset="0"/>
              </a:rPr>
              <a:t>Hangzhou Normal University 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Yu-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Feng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Zang</a:t>
            </a: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971600" y="3933056"/>
            <a:ext cx="3672210" cy="119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Beijing Normal </a:t>
            </a:r>
            <a:r>
              <a:rPr lang="en-US" sz="2000" b="1" dirty="0">
                <a:solidFill>
                  <a:srgbClr val="FFFF00"/>
                </a:solidFill>
                <a:ea typeface="宋体" charset="0"/>
                <a:cs typeface="宋体" charset="0"/>
              </a:rPr>
              <a:t>University </a:t>
            </a:r>
            <a:endParaRPr lang="en-US" sz="2000" b="1" dirty="0" smtClean="0">
              <a:solidFill>
                <a:srgbClr val="FFFF00"/>
              </a:solidFill>
              <a:ea typeface="宋体" charset="0"/>
              <a:cs typeface="宋体" charset="0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Yong He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FFFFFF"/>
                </a:solidFill>
              </a:rPr>
              <a:t>Xin</a:t>
            </a:r>
            <a:r>
              <a:rPr lang="en-US" sz="2000" dirty="0">
                <a:solidFill>
                  <a:srgbClr val="FFFFFF"/>
                </a:solidFill>
              </a:rPr>
              <a:t>-Di Wang </a:t>
            </a: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088855"/>
      </p:ext>
    </p:extLst>
  </p:cSld>
  <p:clrMapOvr>
    <a:masterClrMapping/>
  </p:clrMapOvr>
  <p:transition xmlns:p14="http://schemas.microsoft.com/office/powerpoint/2010/main" advTm="41711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0C8126E5-A116-184B-BC0F-6179D200DA2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129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1989138"/>
            <a:ext cx="7993062" cy="2519362"/>
          </a:xfrm>
        </p:spPr>
        <p:txBody>
          <a:bodyPr/>
          <a:lstStyle/>
          <a:p>
            <a:pPr eaLnBrk="1" hangingPunct="1"/>
            <a:r>
              <a:rPr kumimoji="1" lang="en-US" altLang="zh-CN" sz="3200" b="1">
                <a:solidFill>
                  <a:srgbClr val="FFFF00"/>
                </a:solidFill>
                <a:latin typeface="Arial Black" charset="0"/>
                <a:ea typeface="宋体" charset="-122"/>
                <a:cs typeface="宋体" charset="-122"/>
              </a:rPr>
              <a:t>Thanks for your attention!</a:t>
            </a:r>
          </a:p>
        </p:txBody>
      </p:sp>
    </p:spTree>
  </p:cSld>
  <p:clrMapOvr>
    <a:masterClrMapping/>
  </p:clrMapOvr>
  <p:transition xmlns:p14="http://schemas.microsoft.com/office/powerpoint/2010/main" advTm="1454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页脚占位符 4"/>
          <p:cNvSpPr txBox="1">
            <a:spLocks noGrp="1"/>
          </p:cNvSpPr>
          <p:nvPr/>
        </p:nvSpPr>
        <p:spPr bwMode="auto">
          <a:xfrm>
            <a:off x="8604250" y="6537327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B2D5C057-D08D-744C-BBB3-029182F071FF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13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539751" y="1196976"/>
            <a:ext cx="6985000" cy="1079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2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altLang="zh-CN" sz="22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Correlation: </a:t>
            </a:r>
            <a:r>
              <a:rPr kumimoji="1" lang="en-US" altLang="zh-CN" sz="2200" b="1" dirty="0" smtClean="0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T</a:t>
            </a:r>
            <a:r>
              <a:rPr kumimoji="1" lang="en-US" sz="2200" b="1" dirty="0" smtClean="0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emporal </a:t>
            </a:r>
            <a:r>
              <a:rPr kumimoji="1" lang="en-US" sz="2200" b="1" dirty="0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synchrony of spontaneous fluctuations</a:t>
            </a:r>
            <a:endParaRPr kumimoji="1" lang="zh-CN" altLang="en-US" sz="2200" b="1" dirty="0">
              <a:solidFill>
                <a:srgbClr val="FFFFFF"/>
              </a:solidFill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4787900" y="6092827"/>
            <a:ext cx="381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>
                <a:solidFill>
                  <a:srgbClr val="FFFFFF"/>
                </a:solidFill>
              </a:rPr>
              <a:t>Biswal et al., 1995. Magn Reson Med</a:t>
            </a:r>
          </a:p>
        </p:txBody>
      </p:sp>
      <p:sp>
        <p:nvSpPr>
          <p:cNvPr id="25606" name="Rectangle 7"/>
          <p:cNvSpPr>
            <a:spLocks noChangeArrowheads="1"/>
          </p:cNvSpPr>
          <p:nvPr/>
        </p:nvSpPr>
        <p:spPr bwMode="auto">
          <a:xfrm>
            <a:off x="2158782" y="5229226"/>
            <a:ext cx="3572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>
                <a:solidFill>
                  <a:srgbClr val="FFFFFF"/>
                </a:solidFill>
              </a:rPr>
              <a:t>Task: left and right finger movement</a:t>
            </a:r>
          </a:p>
        </p:txBody>
      </p:sp>
      <p:sp>
        <p:nvSpPr>
          <p:cNvPr id="25607" name="Rectangle 8"/>
          <p:cNvSpPr>
            <a:spLocks noChangeArrowheads="1"/>
          </p:cNvSpPr>
          <p:nvPr/>
        </p:nvSpPr>
        <p:spPr bwMode="auto">
          <a:xfrm>
            <a:off x="6437576" y="5229226"/>
            <a:ext cx="13901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>
                <a:solidFill>
                  <a:srgbClr val="FFFFFF"/>
                </a:solidFill>
              </a:rPr>
              <a:t>Resting-state</a:t>
            </a: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5608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9" y="1989138"/>
            <a:ext cx="580707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7370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4724402"/>
            <a:ext cx="4176713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950316"/>
      </p:ext>
    </p:extLst>
  </p:cSld>
  <p:clrMapOvr>
    <a:masterClrMapping/>
  </p:clrMapOvr>
  <p:transition xmlns:p14="http://schemas.microsoft.com/office/powerpoint/2010/main" advTm="915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7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7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549275" y="838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" dist="12699" dir="10200039" algn="ctr" rotWithShape="0">
              <a:srgbClr val="FFFFFF">
                <a:alpha val="75000"/>
              </a:srgbClr>
            </a:outerShdw>
          </a:effectLst>
        </p:spPr>
        <p:txBody>
          <a:bodyPr lIns="91439" tIns="45719" rIns="91439" bIns="45719" anchor="ctr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rgbClr val="FFFFFF"/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t>The </a:t>
            </a:r>
            <a:r>
              <a:rPr lang="ja-JP" altLang="en-US" sz="3200" dirty="0">
                <a:solidFill>
                  <a:srgbClr val="FFFFFF"/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t>“</a:t>
            </a:r>
            <a:r>
              <a:rPr lang="en-US" altLang="ja-JP" sz="3200" dirty="0">
                <a:solidFill>
                  <a:srgbClr val="FFFFFF"/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t>Resting</a:t>
            </a:r>
            <a:r>
              <a:rPr lang="ja-JP" altLang="en-US" sz="3200" dirty="0">
                <a:solidFill>
                  <a:srgbClr val="FFFFFF"/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t>”</a:t>
            </a:r>
            <a:r>
              <a:rPr lang="en-US" altLang="ja-JP" sz="3200" dirty="0">
                <a:solidFill>
                  <a:srgbClr val="FFFFFF"/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t> Brain</a:t>
            </a:r>
            <a:endParaRPr lang="en-US" sz="3200" dirty="0">
              <a:solidFill>
                <a:srgbClr val="FFFFFF"/>
              </a:solidFill>
              <a:latin typeface="Calibri" charset="0"/>
              <a:ea typeface="ヒラギノ角ゴ Pro W3" charset="-128"/>
              <a:cs typeface="ヒラギノ角ゴ Pro W3" charset="-128"/>
              <a:sym typeface="Gill Sans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904928" y="6131768"/>
            <a:ext cx="441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 sz="2400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Courtesy of Dr. Daniel Margulies</a:t>
            </a:r>
            <a:endParaRPr kumimoji="1" lang="en-US" altLang="zh-CN" sz="2400" dirty="0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2475705"/>
      </p:ext>
    </p:extLst>
  </p:cSld>
  <p:clrMapOvr>
    <a:masterClrMapping/>
  </p:clrMapOvr>
  <p:transition xmlns:p14="http://schemas.microsoft.com/office/powerpoint/2010/main" advTm="26129"/>
  <p:timing>
    <p:tnLst>
      <p:par>
        <p:cTn xmlns:p14="http://schemas.microsoft.com/office/powerpoint/2010/main"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44034"/>
        <p14:stopEvt time="24359" objId="4403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75" descr="killm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" y="2208213"/>
            <a:ext cx="30940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 noChangeAspect="1"/>
          </p:cNvGrpSpPr>
          <p:nvPr/>
        </p:nvGrpSpPr>
        <p:grpSpPr bwMode="auto">
          <a:xfrm>
            <a:off x="1250951" y="3536950"/>
            <a:ext cx="244475" cy="182563"/>
            <a:chOff x="2736" y="1896"/>
            <a:chExt cx="384" cy="288"/>
          </a:xfrm>
        </p:grpSpPr>
        <p:sp>
          <p:nvSpPr>
            <p:cNvPr id="27710" name="Line 14"/>
            <p:cNvSpPr>
              <a:spLocks noChangeShapeType="1"/>
            </p:cNvSpPr>
            <p:nvPr/>
          </p:nvSpPr>
          <p:spPr bwMode="auto">
            <a:xfrm flipV="1">
              <a:off x="2736" y="2136"/>
              <a:ext cx="144" cy="48"/>
            </a:xfrm>
            <a:prstGeom prst="line">
              <a:avLst/>
            </a:prstGeom>
            <a:noFill/>
            <a:ln w="22225">
              <a:solidFill>
                <a:srgbClr val="11FF25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711" name="Line 15"/>
            <p:cNvSpPr>
              <a:spLocks noChangeShapeType="1"/>
            </p:cNvSpPr>
            <p:nvPr/>
          </p:nvSpPr>
          <p:spPr bwMode="auto">
            <a:xfrm flipV="1">
              <a:off x="2976" y="2136"/>
              <a:ext cx="144" cy="48"/>
            </a:xfrm>
            <a:prstGeom prst="line">
              <a:avLst/>
            </a:prstGeom>
            <a:noFill/>
            <a:ln w="22225">
              <a:solidFill>
                <a:srgbClr val="11FF25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712" name="Line 16"/>
            <p:cNvSpPr>
              <a:spLocks noChangeShapeType="1"/>
            </p:cNvSpPr>
            <p:nvPr/>
          </p:nvSpPr>
          <p:spPr bwMode="auto">
            <a:xfrm flipV="1">
              <a:off x="2736" y="1896"/>
              <a:ext cx="144" cy="48"/>
            </a:xfrm>
            <a:prstGeom prst="line">
              <a:avLst/>
            </a:prstGeom>
            <a:noFill/>
            <a:ln w="22225">
              <a:solidFill>
                <a:srgbClr val="11FF25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713" name="Line 17"/>
            <p:cNvSpPr>
              <a:spLocks noChangeShapeType="1"/>
            </p:cNvSpPr>
            <p:nvPr/>
          </p:nvSpPr>
          <p:spPr bwMode="auto">
            <a:xfrm flipV="1">
              <a:off x="2976" y="1896"/>
              <a:ext cx="144" cy="48"/>
            </a:xfrm>
            <a:prstGeom prst="line">
              <a:avLst/>
            </a:prstGeom>
            <a:noFill/>
            <a:ln w="22225">
              <a:solidFill>
                <a:srgbClr val="11FF25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714" name="Rectangle 18"/>
            <p:cNvSpPr>
              <a:spLocks noChangeArrowheads="1"/>
            </p:cNvSpPr>
            <p:nvPr/>
          </p:nvSpPr>
          <p:spPr bwMode="auto">
            <a:xfrm>
              <a:off x="2736" y="1944"/>
              <a:ext cx="240" cy="240"/>
            </a:xfrm>
            <a:prstGeom prst="rect">
              <a:avLst/>
            </a:prstGeom>
            <a:noFill/>
            <a:ln w="22225">
              <a:solidFill>
                <a:srgbClr val="11FF25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715" name="Rectangle 19"/>
            <p:cNvSpPr>
              <a:spLocks noChangeArrowheads="1"/>
            </p:cNvSpPr>
            <p:nvPr/>
          </p:nvSpPr>
          <p:spPr bwMode="auto">
            <a:xfrm>
              <a:off x="2880" y="1896"/>
              <a:ext cx="240" cy="240"/>
            </a:xfrm>
            <a:prstGeom prst="rect">
              <a:avLst/>
            </a:prstGeom>
            <a:noFill/>
            <a:ln w="22225">
              <a:solidFill>
                <a:srgbClr val="11FF25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80" name="Oval 68"/>
          <p:cNvSpPr>
            <a:spLocks noChangeArrowheads="1"/>
          </p:cNvSpPr>
          <p:nvPr/>
        </p:nvSpPr>
        <p:spPr bwMode="auto">
          <a:xfrm rot="-2703910">
            <a:off x="1061245" y="3413921"/>
            <a:ext cx="617537" cy="473075"/>
          </a:xfrm>
          <a:prstGeom prst="ellipse">
            <a:avLst/>
          </a:prstGeom>
          <a:noFill/>
          <a:ln w="44450">
            <a:solidFill>
              <a:srgbClr val="11FF25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81" name="Line 135"/>
          <p:cNvSpPr>
            <a:spLocks noChangeShapeType="1"/>
          </p:cNvSpPr>
          <p:nvPr/>
        </p:nvSpPr>
        <p:spPr bwMode="auto">
          <a:xfrm flipV="1">
            <a:off x="3643314" y="3567113"/>
            <a:ext cx="2135187" cy="31750"/>
          </a:xfrm>
          <a:prstGeom prst="line">
            <a:avLst/>
          </a:prstGeom>
          <a:noFill/>
          <a:ln w="47625">
            <a:solidFill>
              <a:srgbClr val="FF6600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6600"/>
              </a:solidFill>
              <a:latin typeface="Arial"/>
            </a:endParaRPr>
          </a:p>
        </p:txBody>
      </p:sp>
      <p:sp>
        <p:nvSpPr>
          <p:cNvPr id="82" name="Text Box 149"/>
          <p:cNvSpPr txBox="1">
            <a:spLocks noChangeArrowheads="1"/>
          </p:cNvSpPr>
          <p:nvPr/>
        </p:nvSpPr>
        <p:spPr bwMode="auto">
          <a:xfrm>
            <a:off x="804864" y="4379913"/>
            <a:ext cx="2362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3600" i="1" dirty="0">
                <a:solidFill>
                  <a:srgbClr val="3366FF"/>
                </a:solidFill>
                <a:latin typeface="Arial"/>
              </a:rPr>
              <a:t>Correlate</a:t>
            </a:r>
          </a:p>
        </p:txBody>
      </p:sp>
      <p:grpSp>
        <p:nvGrpSpPr>
          <p:cNvPr id="3" name="Group 73"/>
          <p:cNvGrpSpPr>
            <a:grpSpLocks/>
          </p:cNvGrpSpPr>
          <p:nvPr/>
        </p:nvGrpSpPr>
        <p:grpSpPr bwMode="auto">
          <a:xfrm>
            <a:off x="1044576" y="2765425"/>
            <a:ext cx="1809750" cy="844550"/>
            <a:chOff x="1044452" y="2765205"/>
            <a:chExt cx="1809216" cy="844184"/>
          </a:xfrm>
        </p:grpSpPr>
        <p:grpSp>
          <p:nvGrpSpPr>
            <p:cNvPr id="4" name="Group 108"/>
            <p:cNvGrpSpPr>
              <a:grpSpLocks noChangeAspect="1"/>
            </p:cNvGrpSpPr>
            <p:nvPr/>
          </p:nvGrpSpPr>
          <p:grpSpPr bwMode="auto">
            <a:xfrm>
              <a:off x="2298577" y="3079367"/>
              <a:ext cx="246139" cy="176460"/>
              <a:chOff x="2736" y="1896"/>
              <a:chExt cx="384" cy="288"/>
            </a:xfrm>
          </p:grpSpPr>
          <p:sp>
            <p:nvSpPr>
              <p:cNvPr id="27704" name="Line 109"/>
              <p:cNvSpPr>
                <a:spLocks noChangeShapeType="1"/>
              </p:cNvSpPr>
              <p:nvPr/>
            </p:nvSpPr>
            <p:spPr bwMode="auto">
              <a:xfrm flipV="1">
                <a:off x="273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705" name="Line 110"/>
              <p:cNvSpPr>
                <a:spLocks noChangeShapeType="1"/>
              </p:cNvSpPr>
              <p:nvPr/>
            </p:nvSpPr>
            <p:spPr bwMode="auto">
              <a:xfrm flipV="1">
                <a:off x="297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706" name="Line 111"/>
              <p:cNvSpPr>
                <a:spLocks noChangeShapeType="1"/>
              </p:cNvSpPr>
              <p:nvPr/>
            </p:nvSpPr>
            <p:spPr bwMode="auto">
              <a:xfrm flipV="1">
                <a:off x="273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707" name="Line 112"/>
              <p:cNvSpPr>
                <a:spLocks noChangeShapeType="1"/>
              </p:cNvSpPr>
              <p:nvPr/>
            </p:nvSpPr>
            <p:spPr bwMode="auto">
              <a:xfrm flipV="1">
                <a:off x="297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708" name="Rectangle 113"/>
              <p:cNvSpPr>
                <a:spLocks noChangeArrowheads="1"/>
              </p:cNvSpPr>
              <p:nvPr/>
            </p:nvSpPr>
            <p:spPr bwMode="auto">
              <a:xfrm>
                <a:off x="2736" y="1944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709" name="Rectangle 114"/>
              <p:cNvSpPr>
                <a:spLocks noChangeArrowheads="1"/>
              </p:cNvSpPr>
              <p:nvPr/>
            </p:nvSpPr>
            <p:spPr bwMode="auto">
              <a:xfrm>
                <a:off x="2880" y="1896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108"/>
            <p:cNvGrpSpPr>
              <a:grpSpLocks noChangeAspect="1"/>
            </p:cNvGrpSpPr>
            <p:nvPr/>
          </p:nvGrpSpPr>
          <p:grpSpPr bwMode="auto">
            <a:xfrm>
              <a:off x="1504339" y="2765225"/>
              <a:ext cx="246139" cy="176460"/>
              <a:chOff x="2736" y="1896"/>
              <a:chExt cx="384" cy="288"/>
            </a:xfrm>
          </p:grpSpPr>
          <p:sp>
            <p:nvSpPr>
              <p:cNvPr id="27698" name="Line 109"/>
              <p:cNvSpPr>
                <a:spLocks noChangeShapeType="1"/>
              </p:cNvSpPr>
              <p:nvPr/>
            </p:nvSpPr>
            <p:spPr bwMode="auto">
              <a:xfrm flipV="1">
                <a:off x="273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673BD5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99" name="Line 110"/>
              <p:cNvSpPr>
                <a:spLocks noChangeShapeType="1"/>
              </p:cNvSpPr>
              <p:nvPr/>
            </p:nvSpPr>
            <p:spPr bwMode="auto">
              <a:xfrm flipV="1">
                <a:off x="297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673BD5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700" name="Line 111"/>
              <p:cNvSpPr>
                <a:spLocks noChangeShapeType="1"/>
              </p:cNvSpPr>
              <p:nvPr/>
            </p:nvSpPr>
            <p:spPr bwMode="auto">
              <a:xfrm flipV="1">
                <a:off x="273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673BD5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701" name="Line 112"/>
              <p:cNvSpPr>
                <a:spLocks noChangeShapeType="1"/>
              </p:cNvSpPr>
              <p:nvPr/>
            </p:nvSpPr>
            <p:spPr bwMode="auto">
              <a:xfrm flipV="1">
                <a:off x="297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673BD5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702" name="Rectangle 113"/>
              <p:cNvSpPr>
                <a:spLocks noChangeArrowheads="1"/>
              </p:cNvSpPr>
              <p:nvPr/>
            </p:nvSpPr>
            <p:spPr bwMode="auto">
              <a:xfrm>
                <a:off x="2736" y="1944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673BD5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703" name="Rectangle 114"/>
              <p:cNvSpPr>
                <a:spLocks noChangeArrowheads="1"/>
              </p:cNvSpPr>
              <p:nvPr/>
            </p:nvSpPr>
            <p:spPr bwMode="auto">
              <a:xfrm>
                <a:off x="2880" y="1896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673BD5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108"/>
            <p:cNvGrpSpPr>
              <a:grpSpLocks noChangeAspect="1"/>
            </p:cNvGrpSpPr>
            <p:nvPr/>
          </p:nvGrpSpPr>
          <p:grpSpPr bwMode="auto">
            <a:xfrm>
              <a:off x="2607529" y="3219739"/>
              <a:ext cx="246139" cy="176460"/>
              <a:chOff x="2736" y="1896"/>
              <a:chExt cx="384" cy="288"/>
            </a:xfrm>
          </p:grpSpPr>
          <p:sp>
            <p:nvSpPr>
              <p:cNvPr id="27692" name="Line 109"/>
              <p:cNvSpPr>
                <a:spLocks noChangeShapeType="1"/>
              </p:cNvSpPr>
              <p:nvPr/>
            </p:nvSpPr>
            <p:spPr bwMode="auto">
              <a:xfrm flipV="1">
                <a:off x="273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93" name="Line 110"/>
              <p:cNvSpPr>
                <a:spLocks noChangeShapeType="1"/>
              </p:cNvSpPr>
              <p:nvPr/>
            </p:nvSpPr>
            <p:spPr bwMode="auto">
              <a:xfrm flipV="1">
                <a:off x="297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94" name="Line 111"/>
              <p:cNvSpPr>
                <a:spLocks noChangeShapeType="1"/>
              </p:cNvSpPr>
              <p:nvPr/>
            </p:nvSpPr>
            <p:spPr bwMode="auto">
              <a:xfrm flipV="1">
                <a:off x="273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95" name="Line 112"/>
              <p:cNvSpPr>
                <a:spLocks noChangeShapeType="1"/>
              </p:cNvSpPr>
              <p:nvPr/>
            </p:nvSpPr>
            <p:spPr bwMode="auto">
              <a:xfrm flipV="1">
                <a:off x="297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96" name="Rectangle 113"/>
              <p:cNvSpPr>
                <a:spLocks noChangeArrowheads="1"/>
              </p:cNvSpPr>
              <p:nvPr/>
            </p:nvSpPr>
            <p:spPr bwMode="auto">
              <a:xfrm>
                <a:off x="2736" y="1944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97" name="Rectangle 114"/>
              <p:cNvSpPr>
                <a:spLocks noChangeArrowheads="1"/>
              </p:cNvSpPr>
              <p:nvPr/>
            </p:nvSpPr>
            <p:spPr bwMode="auto">
              <a:xfrm>
                <a:off x="2880" y="1896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108"/>
            <p:cNvGrpSpPr>
              <a:grpSpLocks noChangeAspect="1"/>
            </p:cNvGrpSpPr>
            <p:nvPr/>
          </p:nvGrpSpPr>
          <p:grpSpPr bwMode="auto">
            <a:xfrm>
              <a:off x="1336552" y="3193667"/>
              <a:ext cx="246139" cy="176460"/>
              <a:chOff x="2736" y="1896"/>
              <a:chExt cx="384" cy="288"/>
            </a:xfrm>
          </p:grpSpPr>
          <p:sp>
            <p:nvSpPr>
              <p:cNvPr id="27686" name="Line 109"/>
              <p:cNvSpPr>
                <a:spLocks noChangeShapeType="1"/>
              </p:cNvSpPr>
              <p:nvPr/>
            </p:nvSpPr>
            <p:spPr bwMode="auto">
              <a:xfrm flipV="1">
                <a:off x="273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7" name="Line 110"/>
              <p:cNvSpPr>
                <a:spLocks noChangeShapeType="1"/>
              </p:cNvSpPr>
              <p:nvPr/>
            </p:nvSpPr>
            <p:spPr bwMode="auto">
              <a:xfrm flipV="1">
                <a:off x="297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8" name="Line 111"/>
              <p:cNvSpPr>
                <a:spLocks noChangeShapeType="1"/>
              </p:cNvSpPr>
              <p:nvPr/>
            </p:nvSpPr>
            <p:spPr bwMode="auto">
              <a:xfrm flipV="1">
                <a:off x="273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9" name="Line 112"/>
              <p:cNvSpPr>
                <a:spLocks noChangeShapeType="1"/>
              </p:cNvSpPr>
              <p:nvPr/>
            </p:nvSpPr>
            <p:spPr bwMode="auto">
              <a:xfrm flipV="1">
                <a:off x="297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90" name="Rectangle 113"/>
              <p:cNvSpPr>
                <a:spLocks noChangeArrowheads="1"/>
              </p:cNvSpPr>
              <p:nvPr/>
            </p:nvSpPr>
            <p:spPr bwMode="auto">
              <a:xfrm>
                <a:off x="2736" y="1944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91" name="Rectangle 114"/>
              <p:cNvSpPr>
                <a:spLocks noChangeArrowheads="1"/>
              </p:cNvSpPr>
              <p:nvPr/>
            </p:nvSpPr>
            <p:spPr bwMode="auto">
              <a:xfrm>
                <a:off x="2880" y="1896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108"/>
            <p:cNvGrpSpPr>
              <a:grpSpLocks noChangeAspect="1"/>
            </p:cNvGrpSpPr>
            <p:nvPr/>
          </p:nvGrpSpPr>
          <p:grpSpPr bwMode="auto">
            <a:xfrm>
              <a:off x="1044452" y="3432952"/>
              <a:ext cx="246139" cy="176460"/>
              <a:chOff x="2736" y="1896"/>
              <a:chExt cx="384" cy="288"/>
            </a:xfrm>
          </p:grpSpPr>
          <p:sp>
            <p:nvSpPr>
              <p:cNvPr id="27680" name="Line 109"/>
              <p:cNvSpPr>
                <a:spLocks noChangeShapeType="1"/>
              </p:cNvSpPr>
              <p:nvPr/>
            </p:nvSpPr>
            <p:spPr bwMode="auto">
              <a:xfrm flipV="1">
                <a:off x="273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1" name="Line 110"/>
              <p:cNvSpPr>
                <a:spLocks noChangeShapeType="1"/>
              </p:cNvSpPr>
              <p:nvPr/>
            </p:nvSpPr>
            <p:spPr bwMode="auto">
              <a:xfrm flipV="1">
                <a:off x="297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2" name="Line 111"/>
              <p:cNvSpPr>
                <a:spLocks noChangeShapeType="1"/>
              </p:cNvSpPr>
              <p:nvPr/>
            </p:nvSpPr>
            <p:spPr bwMode="auto">
              <a:xfrm flipV="1">
                <a:off x="273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3" name="Line 112"/>
              <p:cNvSpPr>
                <a:spLocks noChangeShapeType="1"/>
              </p:cNvSpPr>
              <p:nvPr/>
            </p:nvSpPr>
            <p:spPr bwMode="auto">
              <a:xfrm flipV="1">
                <a:off x="297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4" name="Rectangle 113"/>
              <p:cNvSpPr>
                <a:spLocks noChangeArrowheads="1"/>
              </p:cNvSpPr>
              <p:nvPr/>
            </p:nvSpPr>
            <p:spPr bwMode="auto">
              <a:xfrm>
                <a:off x="2736" y="1944"/>
                <a:ext cx="240" cy="240"/>
              </a:xfrm>
              <a:prstGeom prst="rect">
                <a:avLst/>
              </a:prstGeom>
              <a:noFill/>
              <a:ln w="222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5" name="Rectangle 114"/>
              <p:cNvSpPr>
                <a:spLocks noChangeArrowheads="1"/>
              </p:cNvSpPr>
              <p:nvPr/>
            </p:nvSpPr>
            <p:spPr bwMode="auto">
              <a:xfrm>
                <a:off x="2880" y="1896"/>
                <a:ext cx="240" cy="240"/>
              </a:xfrm>
              <a:prstGeom prst="rect">
                <a:avLst/>
              </a:prstGeom>
              <a:noFill/>
              <a:ln w="222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19" name="Freeform 54"/>
          <p:cNvSpPr>
            <a:spLocks/>
          </p:cNvSpPr>
          <p:nvPr/>
        </p:nvSpPr>
        <p:spPr bwMode="auto">
          <a:xfrm>
            <a:off x="762000" y="4918077"/>
            <a:ext cx="7653338" cy="1547813"/>
          </a:xfrm>
          <a:custGeom>
            <a:avLst/>
            <a:gdLst>
              <a:gd name="T0" fmla="*/ 0 w 4821"/>
              <a:gd name="T1" fmla="*/ 2147483647 h 975"/>
              <a:gd name="T2" fmla="*/ 2147483647 w 4821"/>
              <a:gd name="T3" fmla="*/ 2147483647 h 975"/>
              <a:gd name="T4" fmla="*/ 2147483647 w 4821"/>
              <a:gd name="T5" fmla="*/ 2147483647 h 975"/>
              <a:gd name="T6" fmla="*/ 2147483647 w 4821"/>
              <a:gd name="T7" fmla="*/ 2147483647 h 975"/>
              <a:gd name="T8" fmla="*/ 2147483647 w 4821"/>
              <a:gd name="T9" fmla="*/ 2147483647 h 975"/>
              <a:gd name="T10" fmla="*/ 2147483647 w 4821"/>
              <a:gd name="T11" fmla="*/ 2147483647 h 975"/>
              <a:gd name="T12" fmla="*/ 2147483647 w 4821"/>
              <a:gd name="T13" fmla="*/ 2147483647 h 975"/>
              <a:gd name="T14" fmla="*/ 2147483647 w 4821"/>
              <a:gd name="T15" fmla="*/ 2147483647 h 975"/>
              <a:gd name="T16" fmla="*/ 2147483647 w 4821"/>
              <a:gd name="T17" fmla="*/ 2147483647 h 975"/>
              <a:gd name="T18" fmla="*/ 2147483647 w 4821"/>
              <a:gd name="T19" fmla="*/ 2147483647 h 975"/>
              <a:gd name="T20" fmla="*/ 2147483647 w 4821"/>
              <a:gd name="T21" fmla="*/ 2147483647 h 975"/>
              <a:gd name="T22" fmla="*/ 2147483647 w 4821"/>
              <a:gd name="T23" fmla="*/ 2147483647 h 975"/>
              <a:gd name="T24" fmla="*/ 2147483647 w 4821"/>
              <a:gd name="T25" fmla="*/ 2147483647 h 975"/>
              <a:gd name="T26" fmla="*/ 2147483647 w 4821"/>
              <a:gd name="T27" fmla="*/ 2147483647 h 975"/>
              <a:gd name="T28" fmla="*/ 2147483647 w 4821"/>
              <a:gd name="T29" fmla="*/ 2147483647 h 975"/>
              <a:gd name="T30" fmla="*/ 2147483647 w 4821"/>
              <a:gd name="T31" fmla="*/ 2147483647 h 975"/>
              <a:gd name="T32" fmla="*/ 2147483647 w 4821"/>
              <a:gd name="T33" fmla="*/ 2147483647 h 975"/>
              <a:gd name="T34" fmla="*/ 2147483647 w 4821"/>
              <a:gd name="T35" fmla="*/ 2147483647 h 975"/>
              <a:gd name="T36" fmla="*/ 2147483647 w 4821"/>
              <a:gd name="T37" fmla="*/ 2147483647 h 975"/>
              <a:gd name="T38" fmla="*/ 2147483647 w 4821"/>
              <a:gd name="T39" fmla="*/ 2147483647 h 975"/>
              <a:gd name="T40" fmla="*/ 2147483647 w 4821"/>
              <a:gd name="T41" fmla="*/ 2147483647 h 975"/>
              <a:gd name="T42" fmla="*/ 2147483647 w 4821"/>
              <a:gd name="T43" fmla="*/ 2147483647 h 975"/>
              <a:gd name="T44" fmla="*/ 2147483647 w 4821"/>
              <a:gd name="T45" fmla="*/ 2147483647 h 975"/>
              <a:gd name="T46" fmla="*/ 2147483647 w 4821"/>
              <a:gd name="T47" fmla="*/ 2147483647 h 975"/>
              <a:gd name="T48" fmla="*/ 2147483647 w 4821"/>
              <a:gd name="T49" fmla="*/ 2147483647 h 975"/>
              <a:gd name="T50" fmla="*/ 2147483647 w 4821"/>
              <a:gd name="T51" fmla="*/ 2147483647 h 975"/>
              <a:gd name="T52" fmla="*/ 2147483647 w 4821"/>
              <a:gd name="T53" fmla="*/ 2147483647 h 975"/>
              <a:gd name="T54" fmla="*/ 2147483647 w 4821"/>
              <a:gd name="T55" fmla="*/ 2147483647 h 975"/>
              <a:gd name="T56" fmla="*/ 2147483647 w 4821"/>
              <a:gd name="T57" fmla="*/ 2147483647 h 975"/>
              <a:gd name="T58" fmla="*/ 2147483647 w 4821"/>
              <a:gd name="T59" fmla="*/ 2147483647 h 975"/>
              <a:gd name="T60" fmla="*/ 2147483647 w 4821"/>
              <a:gd name="T61" fmla="*/ 2147483647 h 975"/>
              <a:gd name="T62" fmla="*/ 2147483647 w 4821"/>
              <a:gd name="T63" fmla="*/ 2147483647 h 975"/>
              <a:gd name="T64" fmla="*/ 2147483647 w 4821"/>
              <a:gd name="T65" fmla="*/ 2147483647 h 975"/>
              <a:gd name="T66" fmla="*/ 2147483647 w 4821"/>
              <a:gd name="T67" fmla="*/ 2147483647 h 975"/>
              <a:gd name="T68" fmla="*/ 2147483647 w 4821"/>
              <a:gd name="T69" fmla="*/ 2147483647 h 975"/>
              <a:gd name="T70" fmla="*/ 2147483647 w 4821"/>
              <a:gd name="T71" fmla="*/ 2147483647 h 975"/>
              <a:gd name="T72" fmla="*/ 2147483647 w 4821"/>
              <a:gd name="T73" fmla="*/ 2147483647 h 975"/>
              <a:gd name="T74" fmla="*/ 2147483647 w 4821"/>
              <a:gd name="T75" fmla="*/ 2147483647 h 975"/>
              <a:gd name="T76" fmla="*/ 2147483647 w 4821"/>
              <a:gd name="T77" fmla="*/ 2147483647 h 975"/>
              <a:gd name="T78" fmla="*/ 2147483647 w 4821"/>
              <a:gd name="T79" fmla="*/ 2147483647 h 975"/>
              <a:gd name="T80" fmla="*/ 2147483647 w 4821"/>
              <a:gd name="T81" fmla="*/ 2147483647 h 975"/>
              <a:gd name="T82" fmla="*/ 2147483647 w 4821"/>
              <a:gd name="T83" fmla="*/ 2147483647 h 975"/>
              <a:gd name="T84" fmla="*/ 2147483647 w 4821"/>
              <a:gd name="T85" fmla="*/ 2147483647 h 975"/>
              <a:gd name="T86" fmla="*/ 2147483647 w 4821"/>
              <a:gd name="T87" fmla="*/ 2147483647 h 975"/>
              <a:gd name="T88" fmla="*/ 2147483647 w 4821"/>
              <a:gd name="T89" fmla="*/ 2147483647 h 975"/>
              <a:gd name="T90" fmla="*/ 2147483647 w 4821"/>
              <a:gd name="T91" fmla="*/ 2147483647 h 975"/>
              <a:gd name="T92" fmla="*/ 2147483647 w 4821"/>
              <a:gd name="T93" fmla="*/ 2147483647 h 97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821"/>
              <a:gd name="T142" fmla="*/ 0 h 975"/>
              <a:gd name="T143" fmla="*/ 4821 w 4821"/>
              <a:gd name="T144" fmla="*/ 975 h 97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821" h="975">
                <a:moveTo>
                  <a:pt x="0" y="372"/>
                </a:moveTo>
                <a:cubicBezTo>
                  <a:pt x="9" y="406"/>
                  <a:pt x="26" y="523"/>
                  <a:pt x="53" y="576"/>
                </a:cubicBezTo>
                <a:cubicBezTo>
                  <a:pt x="80" y="629"/>
                  <a:pt x="131" y="623"/>
                  <a:pt x="165" y="688"/>
                </a:cubicBezTo>
                <a:cubicBezTo>
                  <a:pt x="199" y="753"/>
                  <a:pt x="225" y="975"/>
                  <a:pt x="257" y="967"/>
                </a:cubicBezTo>
                <a:cubicBezTo>
                  <a:pt x="289" y="959"/>
                  <a:pt x="324" y="686"/>
                  <a:pt x="357" y="640"/>
                </a:cubicBezTo>
                <a:cubicBezTo>
                  <a:pt x="390" y="594"/>
                  <a:pt x="405" y="776"/>
                  <a:pt x="453" y="688"/>
                </a:cubicBezTo>
                <a:cubicBezTo>
                  <a:pt x="501" y="600"/>
                  <a:pt x="581" y="96"/>
                  <a:pt x="645" y="112"/>
                </a:cubicBezTo>
                <a:cubicBezTo>
                  <a:pt x="709" y="128"/>
                  <a:pt x="786" y="763"/>
                  <a:pt x="837" y="784"/>
                </a:cubicBezTo>
                <a:cubicBezTo>
                  <a:pt x="888" y="805"/>
                  <a:pt x="911" y="270"/>
                  <a:pt x="951" y="238"/>
                </a:cubicBezTo>
                <a:cubicBezTo>
                  <a:pt x="991" y="206"/>
                  <a:pt x="1040" y="549"/>
                  <a:pt x="1077" y="592"/>
                </a:cubicBezTo>
                <a:cubicBezTo>
                  <a:pt x="1114" y="635"/>
                  <a:pt x="1138" y="451"/>
                  <a:pt x="1173" y="496"/>
                </a:cubicBezTo>
                <a:cubicBezTo>
                  <a:pt x="1208" y="541"/>
                  <a:pt x="1249" y="868"/>
                  <a:pt x="1289" y="860"/>
                </a:cubicBezTo>
                <a:cubicBezTo>
                  <a:pt x="1329" y="852"/>
                  <a:pt x="1377" y="552"/>
                  <a:pt x="1413" y="448"/>
                </a:cubicBezTo>
                <a:cubicBezTo>
                  <a:pt x="1449" y="344"/>
                  <a:pt x="1469" y="243"/>
                  <a:pt x="1502" y="238"/>
                </a:cubicBezTo>
                <a:cubicBezTo>
                  <a:pt x="1535" y="233"/>
                  <a:pt x="1579" y="404"/>
                  <a:pt x="1609" y="416"/>
                </a:cubicBezTo>
                <a:cubicBezTo>
                  <a:pt x="1639" y="428"/>
                  <a:pt x="1656" y="350"/>
                  <a:pt x="1680" y="309"/>
                </a:cubicBezTo>
                <a:cubicBezTo>
                  <a:pt x="1704" y="268"/>
                  <a:pt x="1726" y="149"/>
                  <a:pt x="1751" y="167"/>
                </a:cubicBezTo>
                <a:cubicBezTo>
                  <a:pt x="1776" y="185"/>
                  <a:pt x="1800" y="348"/>
                  <a:pt x="1831" y="416"/>
                </a:cubicBezTo>
                <a:cubicBezTo>
                  <a:pt x="1862" y="484"/>
                  <a:pt x="1895" y="635"/>
                  <a:pt x="1937" y="576"/>
                </a:cubicBezTo>
                <a:cubicBezTo>
                  <a:pt x="1979" y="517"/>
                  <a:pt x="2046" y="128"/>
                  <a:pt x="2085" y="64"/>
                </a:cubicBezTo>
                <a:cubicBezTo>
                  <a:pt x="2124" y="0"/>
                  <a:pt x="2143" y="186"/>
                  <a:pt x="2169" y="194"/>
                </a:cubicBezTo>
                <a:cubicBezTo>
                  <a:pt x="2195" y="202"/>
                  <a:pt x="2208" y="47"/>
                  <a:pt x="2240" y="114"/>
                </a:cubicBezTo>
                <a:cubicBezTo>
                  <a:pt x="2272" y="181"/>
                  <a:pt x="2332" y="547"/>
                  <a:pt x="2364" y="594"/>
                </a:cubicBezTo>
                <a:cubicBezTo>
                  <a:pt x="2396" y="641"/>
                  <a:pt x="2413" y="411"/>
                  <a:pt x="2435" y="398"/>
                </a:cubicBezTo>
                <a:cubicBezTo>
                  <a:pt x="2457" y="385"/>
                  <a:pt x="2475" y="522"/>
                  <a:pt x="2497" y="514"/>
                </a:cubicBezTo>
                <a:cubicBezTo>
                  <a:pt x="2519" y="506"/>
                  <a:pt x="2538" y="331"/>
                  <a:pt x="2565" y="352"/>
                </a:cubicBezTo>
                <a:cubicBezTo>
                  <a:pt x="2592" y="373"/>
                  <a:pt x="2629" y="617"/>
                  <a:pt x="2661" y="640"/>
                </a:cubicBezTo>
                <a:cubicBezTo>
                  <a:pt x="2693" y="663"/>
                  <a:pt x="2717" y="481"/>
                  <a:pt x="2755" y="487"/>
                </a:cubicBezTo>
                <a:cubicBezTo>
                  <a:pt x="2793" y="493"/>
                  <a:pt x="2849" y="672"/>
                  <a:pt x="2889" y="674"/>
                </a:cubicBezTo>
                <a:cubicBezTo>
                  <a:pt x="2929" y="676"/>
                  <a:pt x="2963" y="510"/>
                  <a:pt x="2997" y="496"/>
                </a:cubicBezTo>
                <a:cubicBezTo>
                  <a:pt x="3031" y="482"/>
                  <a:pt x="3059" y="619"/>
                  <a:pt x="3093" y="592"/>
                </a:cubicBezTo>
                <a:cubicBezTo>
                  <a:pt x="3127" y="565"/>
                  <a:pt x="3147" y="314"/>
                  <a:pt x="3200" y="336"/>
                </a:cubicBezTo>
                <a:cubicBezTo>
                  <a:pt x="3253" y="358"/>
                  <a:pt x="3339" y="739"/>
                  <a:pt x="3413" y="727"/>
                </a:cubicBezTo>
                <a:cubicBezTo>
                  <a:pt x="3487" y="715"/>
                  <a:pt x="3585" y="321"/>
                  <a:pt x="3644" y="265"/>
                </a:cubicBezTo>
                <a:cubicBezTo>
                  <a:pt x="3703" y="209"/>
                  <a:pt x="3733" y="375"/>
                  <a:pt x="3769" y="389"/>
                </a:cubicBezTo>
                <a:cubicBezTo>
                  <a:pt x="3805" y="403"/>
                  <a:pt x="3833" y="333"/>
                  <a:pt x="3861" y="352"/>
                </a:cubicBezTo>
                <a:cubicBezTo>
                  <a:pt x="3889" y="371"/>
                  <a:pt x="3913" y="489"/>
                  <a:pt x="3937" y="505"/>
                </a:cubicBezTo>
                <a:cubicBezTo>
                  <a:pt x="3961" y="521"/>
                  <a:pt x="3986" y="434"/>
                  <a:pt x="4005" y="448"/>
                </a:cubicBezTo>
                <a:cubicBezTo>
                  <a:pt x="4024" y="462"/>
                  <a:pt x="4029" y="612"/>
                  <a:pt x="4053" y="592"/>
                </a:cubicBezTo>
                <a:cubicBezTo>
                  <a:pt x="4077" y="572"/>
                  <a:pt x="4113" y="325"/>
                  <a:pt x="4151" y="327"/>
                </a:cubicBezTo>
                <a:cubicBezTo>
                  <a:pt x="4189" y="329"/>
                  <a:pt x="4244" y="599"/>
                  <a:pt x="4284" y="603"/>
                </a:cubicBezTo>
                <a:cubicBezTo>
                  <a:pt x="4324" y="607"/>
                  <a:pt x="4356" y="378"/>
                  <a:pt x="4389" y="352"/>
                </a:cubicBezTo>
                <a:cubicBezTo>
                  <a:pt x="4422" y="326"/>
                  <a:pt x="4458" y="464"/>
                  <a:pt x="4485" y="448"/>
                </a:cubicBezTo>
                <a:cubicBezTo>
                  <a:pt x="4512" y="432"/>
                  <a:pt x="4527" y="240"/>
                  <a:pt x="4551" y="256"/>
                </a:cubicBezTo>
                <a:cubicBezTo>
                  <a:pt x="4575" y="272"/>
                  <a:pt x="4597" y="529"/>
                  <a:pt x="4629" y="544"/>
                </a:cubicBezTo>
                <a:cubicBezTo>
                  <a:pt x="4661" y="559"/>
                  <a:pt x="4714" y="361"/>
                  <a:pt x="4746" y="345"/>
                </a:cubicBezTo>
                <a:cubicBezTo>
                  <a:pt x="4778" y="329"/>
                  <a:pt x="4806" y="427"/>
                  <a:pt x="4821" y="448"/>
                </a:cubicBezTo>
              </a:path>
            </a:pathLst>
          </a:custGeom>
          <a:noFill/>
          <a:ln w="38100">
            <a:solidFill>
              <a:srgbClr val="36E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9" name="Group 115"/>
          <p:cNvGrpSpPr>
            <a:grpSpLocks noChangeAspect="1"/>
          </p:cNvGrpSpPr>
          <p:nvPr/>
        </p:nvGrpSpPr>
        <p:grpSpPr bwMode="auto">
          <a:xfrm>
            <a:off x="1416051" y="3935413"/>
            <a:ext cx="246063" cy="188912"/>
            <a:chOff x="2736" y="1896"/>
            <a:chExt cx="384" cy="288"/>
          </a:xfrm>
        </p:grpSpPr>
        <p:sp>
          <p:nvSpPr>
            <p:cNvPr id="27669" name="Line 116"/>
            <p:cNvSpPr>
              <a:spLocks noChangeShapeType="1"/>
            </p:cNvSpPr>
            <p:nvPr/>
          </p:nvSpPr>
          <p:spPr bwMode="auto">
            <a:xfrm flipV="1">
              <a:off x="2736" y="2136"/>
              <a:ext cx="144" cy="4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0" name="Line 117"/>
            <p:cNvSpPr>
              <a:spLocks noChangeShapeType="1"/>
            </p:cNvSpPr>
            <p:nvPr/>
          </p:nvSpPr>
          <p:spPr bwMode="auto">
            <a:xfrm flipV="1">
              <a:off x="2976" y="2136"/>
              <a:ext cx="144" cy="4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1" name="Line 118"/>
            <p:cNvSpPr>
              <a:spLocks noChangeShapeType="1"/>
            </p:cNvSpPr>
            <p:nvPr/>
          </p:nvSpPr>
          <p:spPr bwMode="auto">
            <a:xfrm flipV="1">
              <a:off x="2736" y="1896"/>
              <a:ext cx="144" cy="4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2" name="Line 119"/>
            <p:cNvSpPr>
              <a:spLocks noChangeShapeType="1"/>
            </p:cNvSpPr>
            <p:nvPr/>
          </p:nvSpPr>
          <p:spPr bwMode="auto">
            <a:xfrm flipV="1">
              <a:off x="2976" y="1896"/>
              <a:ext cx="144" cy="4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3" name="Rectangle 120"/>
            <p:cNvSpPr>
              <a:spLocks noChangeArrowheads="1"/>
            </p:cNvSpPr>
            <p:nvPr/>
          </p:nvSpPr>
          <p:spPr bwMode="auto">
            <a:xfrm>
              <a:off x="2736" y="1944"/>
              <a:ext cx="240" cy="240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4" name="Rectangle 121"/>
            <p:cNvSpPr>
              <a:spLocks noChangeArrowheads="1"/>
            </p:cNvSpPr>
            <p:nvPr/>
          </p:nvSpPr>
          <p:spPr bwMode="auto">
            <a:xfrm>
              <a:off x="2880" y="1896"/>
              <a:ext cx="240" cy="240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27" name="Freeform 63"/>
          <p:cNvSpPr>
            <a:spLocks/>
          </p:cNvSpPr>
          <p:nvPr/>
        </p:nvSpPr>
        <p:spPr bwMode="auto">
          <a:xfrm>
            <a:off x="744539" y="4730752"/>
            <a:ext cx="7653337" cy="1711325"/>
          </a:xfrm>
          <a:custGeom>
            <a:avLst/>
            <a:gdLst>
              <a:gd name="T0" fmla="*/ 0 w 4821"/>
              <a:gd name="T1" fmla="*/ 2147483647 h 1078"/>
              <a:gd name="T2" fmla="*/ 2147483647 w 4821"/>
              <a:gd name="T3" fmla="*/ 2147483647 h 1078"/>
              <a:gd name="T4" fmla="*/ 2147483647 w 4821"/>
              <a:gd name="T5" fmla="*/ 2147483647 h 1078"/>
              <a:gd name="T6" fmla="*/ 2147483647 w 4821"/>
              <a:gd name="T7" fmla="*/ 2147483647 h 1078"/>
              <a:gd name="T8" fmla="*/ 2147483647 w 4821"/>
              <a:gd name="T9" fmla="*/ 2147483647 h 1078"/>
              <a:gd name="T10" fmla="*/ 2147483647 w 4821"/>
              <a:gd name="T11" fmla="*/ 2147483647 h 1078"/>
              <a:gd name="T12" fmla="*/ 2147483647 w 4821"/>
              <a:gd name="T13" fmla="*/ 2147483647 h 1078"/>
              <a:gd name="T14" fmla="*/ 2147483647 w 4821"/>
              <a:gd name="T15" fmla="*/ 2147483647 h 1078"/>
              <a:gd name="T16" fmla="*/ 2147483647 w 4821"/>
              <a:gd name="T17" fmla="*/ 2147483647 h 1078"/>
              <a:gd name="T18" fmla="*/ 2147483647 w 4821"/>
              <a:gd name="T19" fmla="*/ 2147483647 h 1078"/>
              <a:gd name="T20" fmla="*/ 2147483647 w 4821"/>
              <a:gd name="T21" fmla="*/ 2147483647 h 1078"/>
              <a:gd name="T22" fmla="*/ 2147483647 w 4821"/>
              <a:gd name="T23" fmla="*/ 2147483647 h 1078"/>
              <a:gd name="T24" fmla="*/ 2147483647 w 4821"/>
              <a:gd name="T25" fmla="*/ 2147483647 h 1078"/>
              <a:gd name="T26" fmla="*/ 2147483647 w 4821"/>
              <a:gd name="T27" fmla="*/ 2147483647 h 1078"/>
              <a:gd name="T28" fmla="*/ 2147483647 w 4821"/>
              <a:gd name="T29" fmla="*/ 2147483647 h 1078"/>
              <a:gd name="T30" fmla="*/ 2147483647 w 4821"/>
              <a:gd name="T31" fmla="*/ 2147483647 h 1078"/>
              <a:gd name="T32" fmla="*/ 2147483647 w 4821"/>
              <a:gd name="T33" fmla="*/ 2147483647 h 1078"/>
              <a:gd name="T34" fmla="*/ 2147483647 w 4821"/>
              <a:gd name="T35" fmla="*/ 2147483647 h 1078"/>
              <a:gd name="T36" fmla="*/ 2147483647 w 4821"/>
              <a:gd name="T37" fmla="*/ 2147483647 h 1078"/>
              <a:gd name="T38" fmla="*/ 2147483647 w 4821"/>
              <a:gd name="T39" fmla="*/ 2147483647 h 1078"/>
              <a:gd name="T40" fmla="*/ 2147483647 w 4821"/>
              <a:gd name="T41" fmla="*/ 2147483647 h 1078"/>
              <a:gd name="T42" fmla="*/ 2147483647 w 4821"/>
              <a:gd name="T43" fmla="*/ 2147483647 h 1078"/>
              <a:gd name="T44" fmla="*/ 2147483647 w 4821"/>
              <a:gd name="T45" fmla="*/ 2147483647 h 1078"/>
              <a:gd name="T46" fmla="*/ 2147483647 w 4821"/>
              <a:gd name="T47" fmla="*/ 2147483647 h 1078"/>
              <a:gd name="T48" fmla="*/ 2147483647 w 4821"/>
              <a:gd name="T49" fmla="*/ 2147483647 h 1078"/>
              <a:gd name="T50" fmla="*/ 2147483647 w 4821"/>
              <a:gd name="T51" fmla="*/ 2147483647 h 1078"/>
              <a:gd name="T52" fmla="*/ 2147483647 w 4821"/>
              <a:gd name="T53" fmla="*/ 2147483647 h 1078"/>
              <a:gd name="T54" fmla="*/ 2147483647 w 4821"/>
              <a:gd name="T55" fmla="*/ 2147483647 h 1078"/>
              <a:gd name="T56" fmla="*/ 2147483647 w 4821"/>
              <a:gd name="T57" fmla="*/ 2147483647 h 1078"/>
              <a:gd name="T58" fmla="*/ 2147483647 w 4821"/>
              <a:gd name="T59" fmla="*/ 2147483647 h 1078"/>
              <a:gd name="T60" fmla="*/ 2147483647 w 4821"/>
              <a:gd name="T61" fmla="*/ 2147483647 h 1078"/>
              <a:gd name="T62" fmla="*/ 2147483647 w 4821"/>
              <a:gd name="T63" fmla="*/ 2147483647 h 1078"/>
              <a:gd name="T64" fmla="*/ 2147483647 w 4821"/>
              <a:gd name="T65" fmla="*/ 2147483647 h 1078"/>
              <a:gd name="T66" fmla="*/ 2147483647 w 4821"/>
              <a:gd name="T67" fmla="*/ 2147483647 h 1078"/>
              <a:gd name="T68" fmla="*/ 2147483647 w 4821"/>
              <a:gd name="T69" fmla="*/ 2147483647 h 1078"/>
              <a:gd name="T70" fmla="*/ 2147483647 w 4821"/>
              <a:gd name="T71" fmla="*/ 2147483647 h 1078"/>
              <a:gd name="T72" fmla="*/ 2147483647 w 4821"/>
              <a:gd name="T73" fmla="*/ 2147483647 h 1078"/>
              <a:gd name="T74" fmla="*/ 2147483647 w 4821"/>
              <a:gd name="T75" fmla="*/ 2147483647 h 1078"/>
              <a:gd name="T76" fmla="*/ 2147483647 w 4821"/>
              <a:gd name="T77" fmla="*/ 2147483647 h 1078"/>
              <a:gd name="T78" fmla="*/ 2147483647 w 4821"/>
              <a:gd name="T79" fmla="*/ 2147483647 h 1078"/>
              <a:gd name="T80" fmla="*/ 2147483647 w 4821"/>
              <a:gd name="T81" fmla="*/ 2147483647 h 1078"/>
              <a:gd name="T82" fmla="*/ 2147483647 w 4821"/>
              <a:gd name="T83" fmla="*/ 2147483647 h 1078"/>
              <a:gd name="T84" fmla="*/ 2147483647 w 4821"/>
              <a:gd name="T85" fmla="*/ 2147483647 h 1078"/>
              <a:gd name="T86" fmla="*/ 2147483647 w 4821"/>
              <a:gd name="T87" fmla="*/ 2147483647 h 1078"/>
              <a:gd name="T88" fmla="*/ 2147483647 w 4821"/>
              <a:gd name="T89" fmla="*/ 2147483647 h 1078"/>
              <a:gd name="T90" fmla="*/ 2147483647 w 4821"/>
              <a:gd name="T91" fmla="*/ 2147483647 h 1078"/>
              <a:gd name="T92" fmla="*/ 2147483647 w 4821"/>
              <a:gd name="T93" fmla="*/ 2147483647 h 107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821"/>
              <a:gd name="T142" fmla="*/ 0 h 1078"/>
              <a:gd name="T143" fmla="*/ 4821 w 4821"/>
              <a:gd name="T144" fmla="*/ 1078 h 107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821" h="1078">
                <a:moveTo>
                  <a:pt x="0" y="542"/>
                </a:moveTo>
                <a:cubicBezTo>
                  <a:pt x="9" y="576"/>
                  <a:pt x="26" y="739"/>
                  <a:pt x="53" y="746"/>
                </a:cubicBezTo>
                <a:cubicBezTo>
                  <a:pt x="80" y="753"/>
                  <a:pt x="136" y="534"/>
                  <a:pt x="165" y="584"/>
                </a:cubicBezTo>
                <a:cubicBezTo>
                  <a:pt x="194" y="634"/>
                  <a:pt x="200" y="1025"/>
                  <a:pt x="228" y="1046"/>
                </a:cubicBezTo>
                <a:cubicBezTo>
                  <a:pt x="256" y="1067"/>
                  <a:pt x="296" y="740"/>
                  <a:pt x="334" y="709"/>
                </a:cubicBezTo>
                <a:cubicBezTo>
                  <a:pt x="372" y="678"/>
                  <a:pt x="404" y="888"/>
                  <a:pt x="453" y="858"/>
                </a:cubicBezTo>
                <a:cubicBezTo>
                  <a:pt x="502" y="828"/>
                  <a:pt x="565" y="512"/>
                  <a:pt x="628" y="531"/>
                </a:cubicBezTo>
                <a:cubicBezTo>
                  <a:pt x="691" y="550"/>
                  <a:pt x="782" y="937"/>
                  <a:pt x="832" y="975"/>
                </a:cubicBezTo>
                <a:cubicBezTo>
                  <a:pt x="882" y="1013"/>
                  <a:pt x="897" y="774"/>
                  <a:pt x="930" y="762"/>
                </a:cubicBezTo>
                <a:cubicBezTo>
                  <a:pt x="963" y="750"/>
                  <a:pt x="991" y="892"/>
                  <a:pt x="1028" y="904"/>
                </a:cubicBezTo>
                <a:cubicBezTo>
                  <a:pt x="1065" y="916"/>
                  <a:pt x="1108" y="812"/>
                  <a:pt x="1152" y="833"/>
                </a:cubicBezTo>
                <a:cubicBezTo>
                  <a:pt x="1196" y="854"/>
                  <a:pt x="1245" y="1030"/>
                  <a:pt x="1289" y="1030"/>
                </a:cubicBezTo>
                <a:cubicBezTo>
                  <a:pt x="1333" y="1030"/>
                  <a:pt x="1386" y="839"/>
                  <a:pt x="1419" y="833"/>
                </a:cubicBezTo>
                <a:cubicBezTo>
                  <a:pt x="1452" y="827"/>
                  <a:pt x="1463" y="999"/>
                  <a:pt x="1490" y="993"/>
                </a:cubicBezTo>
                <a:cubicBezTo>
                  <a:pt x="1517" y="987"/>
                  <a:pt x="1549" y="813"/>
                  <a:pt x="1579" y="798"/>
                </a:cubicBezTo>
                <a:cubicBezTo>
                  <a:pt x="1609" y="783"/>
                  <a:pt x="1636" y="987"/>
                  <a:pt x="1668" y="904"/>
                </a:cubicBezTo>
                <a:cubicBezTo>
                  <a:pt x="1700" y="821"/>
                  <a:pt x="1740" y="353"/>
                  <a:pt x="1774" y="300"/>
                </a:cubicBezTo>
                <a:cubicBezTo>
                  <a:pt x="1808" y="247"/>
                  <a:pt x="1844" y="522"/>
                  <a:pt x="1872" y="584"/>
                </a:cubicBezTo>
                <a:cubicBezTo>
                  <a:pt x="1900" y="646"/>
                  <a:pt x="1910" y="762"/>
                  <a:pt x="1943" y="673"/>
                </a:cubicBezTo>
                <a:cubicBezTo>
                  <a:pt x="1976" y="584"/>
                  <a:pt x="2030" y="102"/>
                  <a:pt x="2068" y="51"/>
                </a:cubicBezTo>
                <a:cubicBezTo>
                  <a:pt x="2106" y="0"/>
                  <a:pt x="2141" y="272"/>
                  <a:pt x="2169" y="364"/>
                </a:cubicBezTo>
                <a:cubicBezTo>
                  <a:pt x="2197" y="456"/>
                  <a:pt x="2207" y="599"/>
                  <a:pt x="2236" y="602"/>
                </a:cubicBezTo>
                <a:cubicBezTo>
                  <a:pt x="2265" y="605"/>
                  <a:pt x="2310" y="386"/>
                  <a:pt x="2343" y="380"/>
                </a:cubicBezTo>
                <a:cubicBezTo>
                  <a:pt x="2376" y="374"/>
                  <a:pt x="2409" y="518"/>
                  <a:pt x="2435" y="568"/>
                </a:cubicBezTo>
                <a:cubicBezTo>
                  <a:pt x="2461" y="618"/>
                  <a:pt x="2474" y="606"/>
                  <a:pt x="2497" y="684"/>
                </a:cubicBezTo>
                <a:cubicBezTo>
                  <a:pt x="2520" y="762"/>
                  <a:pt x="2547" y="1017"/>
                  <a:pt x="2574" y="1038"/>
                </a:cubicBezTo>
                <a:cubicBezTo>
                  <a:pt x="2601" y="1059"/>
                  <a:pt x="2628" y="912"/>
                  <a:pt x="2661" y="810"/>
                </a:cubicBezTo>
                <a:cubicBezTo>
                  <a:pt x="2694" y="708"/>
                  <a:pt x="2728" y="435"/>
                  <a:pt x="2770" y="424"/>
                </a:cubicBezTo>
                <a:cubicBezTo>
                  <a:pt x="2812" y="413"/>
                  <a:pt x="2874" y="704"/>
                  <a:pt x="2912" y="744"/>
                </a:cubicBezTo>
                <a:cubicBezTo>
                  <a:pt x="2950" y="784"/>
                  <a:pt x="2967" y="663"/>
                  <a:pt x="2997" y="666"/>
                </a:cubicBezTo>
                <a:cubicBezTo>
                  <a:pt x="3027" y="669"/>
                  <a:pt x="3050" y="798"/>
                  <a:pt x="3093" y="762"/>
                </a:cubicBezTo>
                <a:cubicBezTo>
                  <a:pt x="3136" y="726"/>
                  <a:pt x="3202" y="443"/>
                  <a:pt x="3253" y="450"/>
                </a:cubicBezTo>
                <a:cubicBezTo>
                  <a:pt x="3304" y="457"/>
                  <a:pt x="3354" y="702"/>
                  <a:pt x="3401" y="806"/>
                </a:cubicBezTo>
                <a:cubicBezTo>
                  <a:pt x="3448" y="910"/>
                  <a:pt x="3496" y="1078"/>
                  <a:pt x="3538" y="1076"/>
                </a:cubicBezTo>
                <a:cubicBezTo>
                  <a:pt x="3580" y="1074"/>
                  <a:pt x="3606" y="806"/>
                  <a:pt x="3653" y="791"/>
                </a:cubicBezTo>
                <a:cubicBezTo>
                  <a:pt x="3700" y="776"/>
                  <a:pt x="3782" y="983"/>
                  <a:pt x="3822" y="987"/>
                </a:cubicBezTo>
                <a:cubicBezTo>
                  <a:pt x="3862" y="991"/>
                  <a:pt x="3865" y="903"/>
                  <a:pt x="3893" y="818"/>
                </a:cubicBezTo>
                <a:cubicBezTo>
                  <a:pt x="3921" y="733"/>
                  <a:pt x="3953" y="464"/>
                  <a:pt x="3988" y="478"/>
                </a:cubicBezTo>
                <a:cubicBezTo>
                  <a:pt x="4023" y="492"/>
                  <a:pt x="4069" y="864"/>
                  <a:pt x="4103" y="904"/>
                </a:cubicBezTo>
                <a:cubicBezTo>
                  <a:pt x="4137" y="944"/>
                  <a:pt x="4162" y="740"/>
                  <a:pt x="4192" y="718"/>
                </a:cubicBezTo>
                <a:cubicBezTo>
                  <a:pt x="4222" y="696"/>
                  <a:pt x="4251" y="823"/>
                  <a:pt x="4284" y="773"/>
                </a:cubicBezTo>
                <a:cubicBezTo>
                  <a:pt x="4317" y="723"/>
                  <a:pt x="4355" y="441"/>
                  <a:pt x="4388" y="415"/>
                </a:cubicBezTo>
                <a:cubicBezTo>
                  <a:pt x="4421" y="389"/>
                  <a:pt x="4454" y="526"/>
                  <a:pt x="4485" y="618"/>
                </a:cubicBezTo>
                <a:cubicBezTo>
                  <a:pt x="4516" y="710"/>
                  <a:pt x="4544" y="951"/>
                  <a:pt x="4574" y="966"/>
                </a:cubicBezTo>
                <a:cubicBezTo>
                  <a:pt x="4604" y="981"/>
                  <a:pt x="4634" y="784"/>
                  <a:pt x="4663" y="709"/>
                </a:cubicBezTo>
                <a:cubicBezTo>
                  <a:pt x="4692" y="634"/>
                  <a:pt x="4720" y="530"/>
                  <a:pt x="4746" y="515"/>
                </a:cubicBezTo>
                <a:cubicBezTo>
                  <a:pt x="4772" y="500"/>
                  <a:pt x="4806" y="597"/>
                  <a:pt x="4821" y="618"/>
                </a:cubicBezTo>
              </a:path>
            </a:pathLst>
          </a:custGeom>
          <a:noFill/>
          <a:ln w="38100">
            <a:solidFill>
              <a:srgbClr val="EF100D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" name="Group 108"/>
          <p:cNvGrpSpPr>
            <a:grpSpLocks noChangeAspect="1"/>
          </p:cNvGrpSpPr>
          <p:nvPr/>
        </p:nvGrpSpPr>
        <p:grpSpPr bwMode="auto">
          <a:xfrm>
            <a:off x="2362201" y="3441702"/>
            <a:ext cx="246063" cy="188913"/>
            <a:chOff x="2736" y="1896"/>
            <a:chExt cx="384" cy="288"/>
          </a:xfrm>
        </p:grpSpPr>
        <p:sp>
          <p:nvSpPr>
            <p:cNvPr id="27663" name="Line 109"/>
            <p:cNvSpPr>
              <a:spLocks noChangeShapeType="1"/>
            </p:cNvSpPr>
            <p:nvPr/>
          </p:nvSpPr>
          <p:spPr bwMode="auto">
            <a:xfrm flipV="1">
              <a:off x="2736" y="2136"/>
              <a:ext cx="144" cy="48"/>
            </a:xfrm>
            <a:prstGeom prst="line">
              <a:avLst/>
            </a:prstGeom>
            <a:noFill/>
            <a:ln w="22225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4" name="Line 110"/>
            <p:cNvSpPr>
              <a:spLocks noChangeShapeType="1"/>
            </p:cNvSpPr>
            <p:nvPr/>
          </p:nvSpPr>
          <p:spPr bwMode="auto">
            <a:xfrm flipV="1">
              <a:off x="2976" y="2136"/>
              <a:ext cx="144" cy="48"/>
            </a:xfrm>
            <a:prstGeom prst="line">
              <a:avLst/>
            </a:prstGeom>
            <a:noFill/>
            <a:ln w="22225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5" name="Line 111"/>
            <p:cNvSpPr>
              <a:spLocks noChangeShapeType="1"/>
            </p:cNvSpPr>
            <p:nvPr/>
          </p:nvSpPr>
          <p:spPr bwMode="auto">
            <a:xfrm flipV="1">
              <a:off x="2736" y="1896"/>
              <a:ext cx="144" cy="48"/>
            </a:xfrm>
            <a:prstGeom prst="line">
              <a:avLst/>
            </a:prstGeom>
            <a:noFill/>
            <a:ln w="22225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6" name="Line 112"/>
            <p:cNvSpPr>
              <a:spLocks noChangeShapeType="1"/>
            </p:cNvSpPr>
            <p:nvPr/>
          </p:nvSpPr>
          <p:spPr bwMode="auto">
            <a:xfrm flipV="1">
              <a:off x="2976" y="1896"/>
              <a:ext cx="144" cy="48"/>
            </a:xfrm>
            <a:prstGeom prst="line">
              <a:avLst/>
            </a:prstGeom>
            <a:noFill/>
            <a:ln w="22225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7" name="Rectangle 113"/>
            <p:cNvSpPr>
              <a:spLocks noChangeArrowheads="1"/>
            </p:cNvSpPr>
            <p:nvPr/>
          </p:nvSpPr>
          <p:spPr bwMode="auto">
            <a:xfrm>
              <a:off x="2736" y="1944"/>
              <a:ext cx="240" cy="240"/>
            </a:xfrm>
            <a:prstGeom prst="rect">
              <a:avLst/>
            </a:prstGeom>
            <a:noFill/>
            <a:ln w="22225">
              <a:solidFill>
                <a:srgbClr val="00CC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8" name="Rectangle 114"/>
            <p:cNvSpPr>
              <a:spLocks noChangeArrowheads="1"/>
            </p:cNvSpPr>
            <p:nvPr/>
          </p:nvSpPr>
          <p:spPr bwMode="auto">
            <a:xfrm>
              <a:off x="2880" y="1896"/>
              <a:ext cx="240" cy="240"/>
            </a:xfrm>
            <a:prstGeom prst="rect">
              <a:avLst/>
            </a:prstGeom>
            <a:noFill/>
            <a:ln w="22225">
              <a:solidFill>
                <a:srgbClr val="00CC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35" name="Freeform 72"/>
          <p:cNvSpPr>
            <a:spLocks/>
          </p:cNvSpPr>
          <p:nvPr/>
        </p:nvSpPr>
        <p:spPr bwMode="auto">
          <a:xfrm>
            <a:off x="744539" y="4730752"/>
            <a:ext cx="7534275" cy="1831975"/>
          </a:xfrm>
          <a:custGeom>
            <a:avLst/>
            <a:gdLst>
              <a:gd name="T0" fmla="*/ 0 w 4746"/>
              <a:gd name="T1" fmla="*/ 2147483647 h 1154"/>
              <a:gd name="T2" fmla="*/ 2147483647 w 4746"/>
              <a:gd name="T3" fmla="*/ 2147483647 h 1154"/>
              <a:gd name="T4" fmla="*/ 2147483647 w 4746"/>
              <a:gd name="T5" fmla="*/ 2147483647 h 1154"/>
              <a:gd name="T6" fmla="*/ 2147483647 w 4746"/>
              <a:gd name="T7" fmla="*/ 2147483647 h 1154"/>
              <a:gd name="T8" fmla="*/ 2147483647 w 4746"/>
              <a:gd name="T9" fmla="*/ 2147483647 h 1154"/>
              <a:gd name="T10" fmla="*/ 2147483647 w 4746"/>
              <a:gd name="T11" fmla="*/ 2147483647 h 1154"/>
              <a:gd name="T12" fmla="*/ 2147483647 w 4746"/>
              <a:gd name="T13" fmla="*/ 2147483647 h 1154"/>
              <a:gd name="T14" fmla="*/ 2147483647 w 4746"/>
              <a:gd name="T15" fmla="*/ 2147483647 h 1154"/>
              <a:gd name="T16" fmla="*/ 2147483647 w 4746"/>
              <a:gd name="T17" fmla="*/ 2147483647 h 1154"/>
              <a:gd name="T18" fmla="*/ 2147483647 w 4746"/>
              <a:gd name="T19" fmla="*/ 2147483647 h 1154"/>
              <a:gd name="T20" fmla="*/ 2147483647 w 4746"/>
              <a:gd name="T21" fmla="*/ 2147483647 h 1154"/>
              <a:gd name="T22" fmla="*/ 2147483647 w 4746"/>
              <a:gd name="T23" fmla="*/ 2147483647 h 1154"/>
              <a:gd name="T24" fmla="*/ 2147483647 w 4746"/>
              <a:gd name="T25" fmla="*/ 2147483647 h 1154"/>
              <a:gd name="T26" fmla="*/ 2147483647 w 4746"/>
              <a:gd name="T27" fmla="*/ 2147483647 h 1154"/>
              <a:gd name="T28" fmla="*/ 2147483647 w 4746"/>
              <a:gd name="T29" fmla="*/ 2147483647 h 1154"/>
              <a:gd name="T30" fmla="*/ 2147483647 w 4746"/>
              <a:gd name="T31" fmla="*/ 2147483647 h 1154"/>
              <a:gd name="T32" fmla="*/ 2147483647 w 4746"/>
              <a:gd name="T33" fmla="*/ 2147483647 h 1154"/>
              <a:gd name="T34" fmla="*/ 2147483647 w 4746"/>
              <a:gd name="T35" fmla="*/ 2147483647 h 1154"/>
              <a:gd name="T36" fmla="*/ 2147483647 w 4746"/>
              <a:gd name="T37" fmla="*/ 2147483647 h 1154"/>
              <a:gd name="T38" fmla="*/ 2147483647 w 4746"/>
              <a:gd name="T39" fmla="*/ 2147483647 h 1154"/>
              <a:gd name="T40" fmla="*/ 2147483647 w 4746"/>
              <a:gd name="T41" fmla="*/ 2147483647 h 1154"/>
              <a:gd name="T42" fmla="*/ 2147483647 w 4746"/>
              <a:gd name="T43" fmla="*/ 2147483647 h 1154"/>
              <a:gd name="T44" fmla="*/ 2147483647 w 4746"/>
              <a:gd name="T45" fmla="*/ 2147483647 h 1154"/>
              <a:gd name="T46" fmla="*/ 2147483647 w 4746"/>
              <a:gd name="T47" fmla="*/ 2147483647 h 1154"/>
              <a:gd name="T48" fmla="*/ 2147483647 w 4746"/>
              <a:gd name="T49" fmla="*/ 2147483647 h 1154"/>
              <a:gd name="T50" fmla="*/ 2147483647 w 4746"/>
              <a:gd name="T51" fmla="*/ 2147483647 h 1154"/>
              <a:gd name="T52" fmla="*/ 2147483647 w 4746"/>
              <a:gd name="T53" fmla="*/ 2147483647 h 1154"/>
              <a:gd name="T54" fmla="*/ 2147483647 w 4746"/>
              <a:gd name="T55" fmla="*/ 2147483647 h 1154"/>
              <a:gd name="T56" fmla="*/ 2147483647 w 4746"/>
              <a:gd name="T57" fmla="*/ 2147483647 h 1154"/>
              <a:gd name="T58" fmla="*/ 2147483647 w 4746"/>
              <a:gd name="T59" fmla="*/ 2147483647 h 1154"/>
              <a:gd name="T60" fmla="*/ 2147483647 w 4746"/>
              <a:gd name="T61" fmla="*/ 2147483647 h 1154"/>
              <a:gd name="T62" fmla="*/ 2147483647 w 4746"/>
              <a:gd name="T63" fmla="*/ 2147483647 h 1154"/>
              <a:gd name="T64" fmla="*/ 2147483647 w 4746"/>
              <a:gd name="T65" fmla="*/ 2147483647 h 1154"/>
              <a:gd name="T66" fmla="*/ 2147483647 w 4746"/>
              <a:gd name="T67" fmla="*/ 2147483647 h 1154"/>
              <a:gd name="T68" fmla="*/ 2147483647 w 4746"/>
              <a:gd name="T69" fmla="*/ 2147483647 h 1154"/>
              <a:gd name="T70" fmla="*/ 2147483647 w 4746"/>
              <a:gd name="T71" fmla="*/ 2147483647 h 1154"/>
              <a:gd name="T72" fmla="*/ 2147483647 w 4746"/>
              <a:gd name="T73" fmla="*/ 2147483647 h 1154"/>
              <a:gd name="T74" fmla="*/ 2147483647 w 4746"/>
              <a:gd name="T75" fmla="*/ 2147483647 h 1154"/>
              <a:gd name="T76" fmla="*/ 2147483647 w 4746"/>
              <a:gd name="T77" fmla="*/ 2147483647 h 1154"/>
              <a:gd name="T78" fmla="*/ 2147483647 w 4746"/>
              <a:gd name="T79" fmla="*/ 2147483647 h 1154"/>
              <a:gd name="T80" fmla="*/ 2147483647 w 4746"/>
              <a:gd name="T81" fmla="*/ 2147483647 h 1154"/>
              <a:gd name="T82" fmla="*/ 2147483647 w 4746"/>
              <a:gd name="T83" fmla="*/ 2147483647 h 1154"/>
              <a:gd name="T84" fmla="*/ 2147483647 w 4746"/>
              <a:gd name="T85" fmla="*/ 2147483647 h 115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746"/>
              <a:gd name="T130" fmla="*/ 0 h 1154"/>
              <a:gd name="T131" fmla="*/ 4746 w 4746"/>
              <a:gd name="T132" fmla="*/ 1154 h 115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746" h="1154">
                <a:moveTo>
                  <a:pt x="0" y="575"/>
                </a:moveTo>
                <a:cubicBezTo>
                  <a:pt x="15" y="636"/>
                  <a:pt x="62" y="889"/>
                  <a:pt x="89" y="941"/>
                </a:cubicBezTo>
                <a:cubicBezTo>
                  <a:pt x="116" y="993"/>
                  <a:pt x="135" y="881"/>
                  <a:pt x="160" y="888"/>
                </a:cubicBezTo>
                <a:cubicBezTo>
                  <a:pt x="185" y="895"/>
                  <a:pt x="206" y="1072"/>
                  <a:pt x="240" y="986"/>
                </a:cubicBezTo>
                <a:cubicBezTo>
                  <a:pt x="274" y="900"/>
                  <a:pt x="321" y="435"/>
                  <a:pt x="364" y="373"/>
                </a:cubicBezTo>
                <a:cubicBezTo>
                  <a:pt x="407" y="311"/>
                  <a:pt x="453" y="610"/>
                  <a:pt x="497" y="613"/>
                </a:cubicBezTo>
                <a:cubicBezTo>
                  <a:pt x="541" y="616"/>
                  <a:pt x="584" y="343"/>
                  <a:pt x="631" y="390"/>
                </a:cubicBezTo>
                <a:cubicBezTo>
                  <a:pt x="678" y="437"/>
                  <a:pt x="733" y="855"/>
                  <a:pt x="782" y="897"/>
                </a:cubicBezTo>
                <a:cubicBezTo>
                  <a:pt x="831" y="939"/>
                  <a:pt x="877" y="626"/>
                  <a:pt x="924" y="639"/>
                </a:cubicBezTo>
                <a:cubicBezTo>
                  <a:pt x="971" y="652"/>
                  <a:pt x="1026" y="964"/>
                  <a:pt x="1066" y="977"/>
                </a:cubicBezTo>
                <a:cubicBezTo>
                  <a:pt x="1106" y="990"/>
                  <a:pt x="1130" y="814"/>
                  <a:pt x="1164" y="719"/>
                </a:cubicBezTo>
                <a:cubicBezTo>
                  <a:pt x="1198" y="624"/>
                  <a:pt x="1229" y="384"/>
                  <a:pt x="1271" y="408"/>
                </a:cubicBezTo>
                <a:cubicBezTo>
                  <a:pt x="1313" y="432"/>
                  <a:pt x="1383" y="771"/>
                  <a:pt x="1419" y="866"/>
                </a:cubicBezTo>
                <a:cubicBezTo>
                  <a:pt x="1455" y="961"/>
                  <a:pt x="1457" y="1013"/>
                  <a:pt x="1484" y="977"/>
                </a:cubicBezTo>
                <a:cubicBezTo>
                  <a:pt x="1511" y="941"/>
                  <a:pt x="1549" y="802"/>
                  <a:pt x="1582" y="648"/>
                </a:cubicBezTo>
                <a:cubicBezTo>
                  <a:pt x="1615" y="494"/>
                  <a:pt x="1642" y="106"/>
                  <a:pt x="1680" y="53"/>
                </a:cubicBezTo>
                <a:cubicBezTo>
                  <a:pt x="1718" y="0"/>
                  <a:pt x="1775" y="251"/>
                  <a:pt x="1813" y="328"/>
                </a:cubicBezTo>
                <a:cubicBezTo>
                  <a:pt x="1851" y="405"/>
                  <a:pt x="1878" y="508"/>
                  <a:pt x="1911" y="515"/>
                </a:cubicBezTo>
                <a:cubicBezTo>
                  <a:pt x="1944" y="522"/>
                  <a:pt x="1967" y="323"/>
                  <a:pt x="2009" y="373"/>
                </a:cubicBezTo>
                <a:cubicBezTo>
                  <a:pt x="2051" y="423"/>
                  <a:pt x="2123" y="768"/>
                  <a:pt x="2160" y="817"/>
                </a:cubicBezTo>
                <a:cubicBezTo>
                  <a:pt x="2197" y="866"/>
                  <a:pt x="2206" y="722"/>
                  <a:pt x="2231" y="666"/>
                </a:cubicBezTo>
                <a:cubicBezTo>
                  <a:pt x="2256" y="610"/>
                  <a:pt x="2277" y="490"/>
                  <a:pt x="2311" y="479"/>
                </a:cubicBezTo>
                <a:cubicBezTo>
                  <a:pt x="2345" y="468"/>
                  <a:pt x="2399" y="638"/>
                  <a:pt x="2435" y="601"/>
                </a:cubicBezTo>
                <a:cubicBezTo>
                  <a:pt x="2471" y="564"/>
                  <a:pt x="2487" y="184"/>
                  <a:pt x="2524" y="257"/>
                </a:cubicBezTo>
                <a:cubicBezTo>
                  <a:pt x="2561" y="330"/>
                  <a:pt x="2613" y="1039"/>
                  <a:pt x="2657" y="1039"/>
                </a:cubicBezTo>
                <a:cubicBezTo>
                  <a:pt x="2701" y="1039"/>
                  <a:pt x="2749" y="301"/>
                  <a:pt x="2791" y="257"/>
                </a:cubicBezTo>
                <a:cubicBezTo>
                  <a:pt x="2833" y="213"/>
                  <a:pt x="2878" y="740"/>
                  <a:pt x="2912" y="777"/>
                </a:cubicBezTo>
                <a:cubicBezTo>
                  <a:pt x="2946" y="814"/>
                  <a:pt x="2965" y="476"/>
                  <a:pt x="2995" y="479"/>
                </a:cubicBezTo>
                <a:cubicBezTo>
                  <a:pt x="3025" y="482"/>
                  <a:pt x="3053" y="690"/>
                  <a:pt x="3093" y="795"/>
                </a:cubicBezTo>
                <a:cubicBezTo>
                  <a:pt x="3133" y="900"/>
                  <a:pt x="3183" y="1154"/>
                  <a:pt x="3235" y="1110"/>
                </a:cubicBezTo>
                <a:cubicBezTo>
                  <a:pt x="3287" y="1066"/>
                  <a:pt x="3354" y="533"/>
                  <a:pt x="3404" y="533"/>
                </a:cubicBezTo>
                <a:cubicBezTo>
                  <a:pt x="3454" y="533"/>
                  <a:pt x="3492" y="1085"/>
                  <a:pt x="3538" y="1109"/>
                </a:cubicBezTo>
                <a:cubicBezTo>
                  <a:pt x="3584" y="1133"/>
                  <a:pt x="3631" y="718"/>
                  <a:pt x="3680" y="675"/>
                </a:cubicBezTo>
                <a:cubicBezTo>
                  <a:pt x="3729" y="632"/>
                  <a:pt x="3787" y="920"/>
                  <a:pt x="3831" y="853"/>
                </a:cubicBezTo>
                <a:cubicBezTo>
                  <a:pt x="3875" y="786"/>
                  <a:pt x="3914" y="302"/>
                  <a:pt x="3946" y="275"/>
                </a:cubicBezTo>
                <a:cubicBezTo>
                  <a:pt x="3978" y="248"/>
                  <a:pt x="3993" y="681"/>
                  <a:pt x="4026" y="693"/>
                </a:cubicBezTo>
                <a:cubicBezTo>
                  <a:pt x="4059" y="705"/>
                  <a:pt x="4096" y="339"/>
                  <a:pt x="4142" y="346"/>
                </a:cubicBezTo>
                <a:cubicBezTo>
                  <a:pt x="4188" y="353"/>
                  <a:pt x="4262" y="611"/>
                  <a:pt x="4302" y="737"/>
                </a:cubicBezTo>
                <a:cubicBezTo>
                  <a:pt x="4342" y="863"/>
                  <a:pt x="4351" y="1115"/>
                  <a:pt x="4382" y="1101"/>
                </a:cubicBezTo>
                <a:cubicBezTo>
                  <a:pt x="4413" y="1087"/>
                  <a:pt x="4445" y="666"/>
                  <a:pt x="4485" y="651"/>
                </a:cubicBezTo>
                <a:cubicBezTo>
                  <a:pt x="4525" y="636"/>
                  <a:pt x="4586" y="996"/>
                  <a:pt x="4622" y="1013"/>
                </a:cubicBezTo>
                <a:cubicBezTo>
                  <a:pt x="4658" y="1030"/>
                  <a:pt x="4681" y="833"/>
                  <a:pt x="4702" y="755"/>
                </a:cubicBezTo>
                <a:cubicBezTo>
                  <a:pt x="4723" y="677"/>
                  <a:pt x="4739" y="582"/>
                  <a:pt x="4746" y="548"/>
                </a:cubicBezTo>
              </a:path>
            </a:pathLst>
          </a:custGeom>
          <a:noFill/>
          <a:ln w="38100">
            <a:solidFill>
              <a:srgbClr val="00FF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36" name="Picture 136" descr="44_la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37200" y="1824038"/>
            <a:ext cx="3640138" cy="330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1" name="Rectangle 73"/>
          <p:cNvSpPr>
            <a:spLocks noChangeArrowheads="1"/>
          </p:cNvSpPr>
          <p:nvPr/>
        </p:nvSpPr>
        <p:spPr bwMode="auto">
          <a:xfrm>
            <a:off x="152400" y="1143000"/>
            <a:ext cx="3733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4763">
              <a:spcBef>
                <a:spcPct val="20000"/>
              </a:spcBef>
              <a:buClr>
                <a:srgbClr val="0066CC"/>
              </a:buClr>
              <a:buFont typeface="Times" charset="0"/>
              <a:buNone/>
            </a:pPr>
            <a:r>
              <a:rPr lang="en-US" sz="2800" dirty="0">
                <a:solidFill>
                  <a:srgbClr val="FF7B2C"/>
                </a:solidFill>
                <a:latin typeface="Calibri" charset="0"/>
              </a:rPr>
              <a:t>How do we detect organized patterns of intrinsic activity?</a:t>
            </a:r>
          </a:p>
        </p:txBody>
      </p:sp>
      <p:sp>
        <p:nvSpPr>
          <p:cNvPr id="27662" name="Text Box 5"/>
          <p:cNvSpPr txBox="1">
            <a:spLocks noChangeArrowheads="1"/>
          </p:cNvSpPr>
          <p:nvPr/>
        </p:nvSpPr>
        <p:spPr bwMode="auto">
          <a:xfrm>
            <a:off x="3983038" y="1314273"/>
            <a:ext cx="51609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600" dirty="0">
                <a:solidFill>
                  <a:srgbClr val="D69CFF"/>
                </a:solidFill>
                <a:latin typeface="Calibri" charset="0"/>
              </a:rPr>
              <a:t> Resting State Functional Connectivity</a:t>
            </a:r>
          </a:p>
        </p:txBody>
      </p:sp>
      <p:sp>
        <p:nvSpPr>
          <p:cNvPr id="6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0909831"/>
      </p:ext>
    </p:extLst>
  </p:cSld>
  <p:clrMapOvr>
    <a:masterClrMapping/>
  </p:clrMapOvr>
  <p:transition xmlns:p14="http://schemas.microsoft.com/office/powerpoint/2010/main" advTm="5883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2" grpId="0"/>
      <p:bldP spid="119" grpId="0" animBg="1"/>
      <p:bldP spid="127" grpId="0" animBg="1"/>
      <p:bldP spid="127" grpId="1" animBg="1"/>
      <p:bldP spid="1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页脚占位符 4"/>
          <p:cNvSpPr txBox="1">
            <a:spLocks noGrp="1"/>
          </p:cNvSpPr>
          <p:nvPr/>
        </p:nvSpPr>
        <p:spPr bwMode="auto">
          <a:xfrm>
            <a:off x="8604250" y="6537327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056092B2-AD85-E047-BCE6-3F8ECFB84182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16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7654" name="Text Box 5"/>
          <p:cNvSpPr txBox="1">
            <a:spLocks noChangeArrowheads="1"/>
          </p:cNvSpPr>
          <p:nvPr/>
        </p:nvSpPr>
        <p:spPr bwMode="auto">
          <a:xfrm>
            <a:off x="2036036" y="6110289"/>
            <a:ext cx="4537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 dirty="0">
                <a:solidFill>
                  <a:srgbClr val="FFFFFF"/>
                </a:solidFill>
              </a:rPr>
              <a:t>Zhang and </a:t>
            </a:r>
            <a:r>
              <a:rPr lang="en-US" altLang="zh-CN" dirty="0" err="1" smtClean="0">
                <a:solidFill>
                  <a:srgbClr val="FFFFFF"/>
                </a:solidFill>
              </a:rPr>
              <a:t>Raichle</a:t>
            </a:r>
            <a:r>
              <a:rPr lang="en-US" altLang="zh-CN" dirty="0" smtClean="0">
                <a:solidFill>
                  <a:srgbClr val="FFFFFF"/>
                </a:solidFill>
              </a:rPr>
              <a:t>, </a:t>
            </a:r>
            <a:r>
              <a:rPr lang="en-US" altLang="zh-CN" dirty="0">
                <a:solidFill>
                  <a:srgbClr val="FFFFFF"/>
                </a:solidFill>
              </a:rPr>
              <a:t>2010. Nat Rev </a:t>
            </a:r>
            <a:r>
              <a:rPr lang="en-US" altLang="zh-CN" dirty="0" err="1">
                <a:solidFill>
                  <a:srgbClr val="FFFFFF"/>
                </a:solidFill>
              </a:rPr>
              <a:t>Neurol</a:t>
            </a:r>
            <a:endParaRPr lang="en-US" altLang="zh-CN" dirty="0">
              <a:solidFill>
                <a:srgbClr val="FFFFFF"/>
              </a:solidFill>
            </a:endParaRPr>
          </a:p>
        </p:txBody>
      </p:sp>
      <p:pic>
        <p:nvPicPr>
          <p:cNvPr id="27655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5910" y="1828800"/>
            <a:ext cx="432349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84214" y="990600"/>
            <a:ext cx="7991475" cy="70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8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altLang="zh-CN" sz="28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Correlation</a:t>
            </a:r>
            <a:endParaRPr kumimoji="1" lang="en-US" altLang="zh-CN" sz="2800" b="1" dirty="0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2154504"/>
      </p:ext>
    </p:extLst>
  </p:cSld>
  <p:clrMapOvr>
    <a:masterClrMapping/>
  </p:clrMapOvr>
  <p:transition xmlns:p14="http://schemas.microsoft.com/office/powerpoint/2010/main" advTm="19042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86" b="1386"/>
          <a:stretch>
            <a:fillRect/>
          </a:stretch>
        </p:blipFill>
        <p:spPr>
          <a:xfrm>
            <a:off x="971600" y="1988840"/>
            <a:ext cx="7226415" cy="46085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28F613B-06EF-774F-82B1-5A6A5139A6AD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84214" y="990600"/>
            <a:ext cx="7991475" cy="70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8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altLang="zh-CN" sz="28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ICA</a:t>
            </a:r>
            <a:endParaRPr kumimoji="1" lang="en-US" altLang="zh-CN" sz="2800" b="1" dirty="0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93" y="5661248"/>
            <a:ext cx="70403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Birn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 2015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708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935867" y="6405564"/>
            <a:ext cx="182743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722313" eaLnBrk="0" hangingPunct="0">
              <a:spcBef>
                <a:spcPct val="0"/>
              </a:spcBef>
            </a:pPr>
            <a:endParaRPr lang="zh-CN" altLang="en-US" sz="3200">
              <a:solidFill>
                <a:srgbClr val="FFFFFF"/>
              </a:solidFill>
            </a:endParaRPr>
          </a:p>
        </p:txBody>
      </p:sp>
      <p:sp>
        <p:nvSpPr>
          <p:cNvPr id="46083" name="页脚占位符 4"/>
          <p:cNvSpPr txBox="1">
            <a:spLocks noGrp="1"/>
          </p:cNvSpPr>
          <p:nvPr/>
        </p:nvSpPr>
        <p:spPr bwMode="auto">
          <a:xfrm>
            <a:off x="8604250" y="6537327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B37875AF-61E5-6B41-A47F-FB18DC34F15C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18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619251" y="2559050"/>
            <a:ext cx="2447925" cy="1798638"/>
            <a:chOff x="0" y="0"/>
            <a:chExt cx="1326" cy="941"/>
          </a:xfrm>
        </p:grpSpPr>
        <p:sp>
          <p:nvSpPr>
            <p:cNvPr id="46148" name="AutoShape 19"/>
            <p:cNvSpPr>
              <a:spLocks noChangeArrowheads="1"/>
            </p:cNvSpPr>
            <p:nvPr/>
          </p:nvSpPr>
          <p:spPr bwMode="auto">
            <a:xfrm>
              <a:off x="1031" y="161"/>
              <a:ext cx="86" cy="92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49" name="AutoShape 20"/>
            <p:cNvSpPr>
              <a:spLocks noChangeArrowheads="1"/>
            </p:cNvSpPr>
            <p:nvPr/>
          </p:nvSpPr>
          <p:spPr bwMode="auto">
            <a:xfrm>
              <a:off x="545" y="322"/>
              <a:ext cx="87" cy="92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50" name="AutoShape 21"/>
            <p:cNvSpPr>
              <a:spLocks noChangeArrowheads="1"/>
            </p:cNvSpPr>
            <p:nvPr/>
          </p:nvSpPr>
          <p:spPr bwMode="auto">
            <a:xfrm>
              <a:off x="532" y="0"/>
              <a:ext cx="87" cy="93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51" name="AutoShape 22"/>
            <p:cNvSpPr>
              <a:spLocks noChangeArrowheads="1"/>
            </p:cNvSpPr>
            <p:nvPr/>
          </p:nvSpPr>
          <p:spPr bwMode="auto">
            <a:xfrm>
              <a:off x="1165" y="848"/>
              <a:ext cx="87" cy="93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52" name="AutoShape 23"/>
            <p:cNvSpPr>
              <a:spLocks noChangeArrowheads="1"/>
            </p:cNvSpPr>
            <p:nvPr/>
          </p:nvSpPr>
          <p:spPr bwMode="auto">
            <a:xfrm>
              <a:off x="0" y="322"/>
              <a:ext cx="87" cy="92"/>
            </a:xfrm>
            <a:prstGeom prst="flowChartConnector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53" name="AutoShape 24"/>
            <p:cNvSpPr>
              <a:spLocks noChangeArrowheads="1"/>
            </p:cNvSpPr>
            <p:nvPr/>
          </p:nvSpPr>
          <p:spPr bwMode="auto">
            <a:xfrm>
              <a:off x="595" y="833"/>
              <a:ext cx="85" cy="93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54" name="AutoShape 25"/>
            <p:cNvSpPr>
              <a:spLocks noChangeArrowheads="1"/>
            </p:cNvSpPr>
            <p:nvPr/>
          </p:nvSpPr>
          <p:spPr bwMode="auto">
            <a:xfrm>
              <a:off x="1239" y="418"/>
              <a:ext cx="87" cy="92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55" name="AutoShape 26"/>
            <p:cNvSpPr>
              <a:spLocks noChangeArrowheads="1"/>
            </p:cNvSpPr>
            <p:nvPr/>
          </p:nvSpPr>
          <p:spPr bwMode="auto">
            <a:xfrm>
              <a:off x="315" y="501"/>
              <a:ext cx="86" cy="95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56" name="AutoShape 27"/>
            <p:cNvSpPr>
              <a:spLocks noChangeArrowheads="1"/>
            </p:cNvSpPr>
            <p:nvPr/>
          </p:nvSpPr>
          <p:spPr bwMode="auto">
            <a:xfrm>
              <a:off x="761" y="517"/>
              <a:ext cx="86" cy="93"/>
            </a:xfrm>
            <a:prstGeom prst="flowChartConnector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cxnSp>
          <p:nvCxnSpPr>
            <p:cNvPr id="46157" name="AutoShape 28"/>
            <p:cNvCxnSpPr>
              <a:cxnSpLocks noChangeShapeType="1"/>
              <a:stCxn id="46154" idx="1"/>
              <a:endCxn id="46148" idx="5"/>
            </p:cNvCxnSpPr>
            <p:nvPr/>
          </p:nvCxnSpPr>
          <p:spPr bwMode="auto">
            <a:xfrm flipH="1" flipV="1">
              <a:off x="1104" y="240"/>
              <a:ext cx="148" cy="192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58" name="AutoShape 29"/>
            <p:cNvCxnSpPr>
              <a:cxnSpLocks noChangeShapeType="1"/>
              <a:stCxn id="46149" idx="5"/>
              <a:endCxn id="46156" idx="1"/>
            </p:cNvCxnSpPr>
            <p:nvPr/>
          </p:nvCxnSpPr>
          <p:spPr bwMode="auto">
            <a:xfrm>
              <a:off x="619" y="400"/>
              <a:ext cx="155" cy="131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6159" name="AutoShape 30"/>
            <p:cNvCxnSpPr>
              <a:cxnSpLocks noChangeShapeType="1"/>
              <a:stCxn id="46151" idx="0"/>
              <a:endCxn id="46154" idx="4"/>
            </p:cNvCxnSpPr>
            <p:nvPr/>
          </p:nvCxnSpPr>
          <p:spPr bwMode="auto">
            <a:xfrm flipV="1">
              <a:off x="1209" y="510"/>
              <a:ext cx="74" cy="338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60" name="AutoShape 31"/>
            <p:cNvCxnSpPr>
              <a:cxnSpLocks noChangeShapeType="1"/>
              <a:stCxn id="46153" idx="6"/>
              <a:endCxn id="46151" idx="2"/>
            </p:cNvCxnSpPr>
            <p:nvPr/>
          </p:nvCxnSpPr>
          <p:spPr bwMode="auto">
            <a:xfrm>
              <a:off x="680" y="880"/>
              <a:ext cx="485" cy="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61" name="AutoShape 32"/>
            <p:cNvCxnSpPr>
              <a:cxnSpLocks noChangeShapeType="1"/>
              <a:stCxn id="46149" idx="6"/>
              <a:endCxn id="46148" idx="2"/>
            </p:cNvCxnSpPr>
            <p:nvPr/>
          </p:nvCxnSpPr>
          <p:spPr bwMode="auto">
            <a:xfrm flipV="1">
              <a:off x="632" y="207"/>
              <a:ext cx="399" cy="161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62" name="AutoShape 33"/>
            <p:cNvCxnSpPr>
              <a:cxnSpLocks noChangeShapeType="1"/>
              <a:stCxn id="46150" idx="4"/>
              <a:endCxn id="46149" idx="0"/>
            </p:cNvCxnSpPr>
            <p:nvPr/>
          </p:nvCxnSpPr>
          <p:spPr bwMode="auto">
            <a:xfrm>
              <a:off x="576" y="93"/>
              <a:ext cx="13" cy="229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63" name="AutoShape 34"/>
            <p:cNvCxnSpPr>
              <a:cxnSpLocks noChangeShapeType="1"/>
              <a:stCxn id="46156" idx="6"/>
              <a:endCxn id="46154" idx="2"/>
            </p:cNvCxnSpPr>
            <p:nvPr/>
          </p:nvCxnSpPr>
          <p:spPr bwMode="auto">
            <a:xfrm flipV="1">
              <a:off x="847" y="464"/>
              <a:ext cx="392" cy="100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6164" name="AutoShape 35"/>
            <p:cNvCxnSpPr>
              <a:cxnSpLocks noChangeShapeType="1"/>
              <a:stCxn id="46149" idx="3"/>
              <a:endCxn id="46155" idx="7"/>
            </p:cNvCxnSpPr>
            <p:nvPr/>
          </p:nvCxnSpPr>
          <p:spPr bwMode="auto">
            <a:xfrm flipH="1">
              <a:off x="388" y="400"/>
              <a:ext cx="170" cy="1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65" name="AutoShape 36"/>
            <p:cNvCxnSpPr>
              <a:cxnSpLocks noChangeShapeType="1"/>
              <a:stCxn id="46155" idx="3"/>
              <a:endCxn id="46170" idx="7"/>
            </p:cNvCxnSpPr>
            <p:nvPr/>
          </p:nvCxnSpPr>
          <p:spPr bwMode="auto">
            <a:xfrm flipH="1">
              <a:off x="81" y="582"/>
              <a:ext cx="248" cy="103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66" name="AutoShape 37"/>
            <p:cNvCxnSpPr>
              <a:cxnSpLocks noChangeShapeType="1"/>
              <a:stCxn id="46156" idx="3"/>
              <a:endCxn id="46153" idx="0"/>
            </p:cNvCxnSpPr>
            <p:nvPr/>
          </p:nvCxnSpPr>
          <p:spPr bwMode="auto">
            <a:xfrm flipH="1">
              <a:off x="638" y="596"/>
              <a:ext cx="136" cy="237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6167" name="AutoShape 38"/>
            <p:cNvCxnSpPr>
              <a:cxnSpLocks noChangeShapeType="1"/>
              <a:stCxn id="46152" idx="5"/>
              <a:endCxn id="46155" idx="1"/>
            </p:cNvCxnSpPr>
            <p:nvPr/>
          </p:nvCxnSpPr>
          <p:spPr bwMode="auto">
            <a:xfrm>
              <a:off x="74" y="400"/>
              <a:ext cx="255" cy="1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68" name="AutoShape 39"/>
            <p:cNvCxnSpPr>
              <a:cxnSpLocks noChangeShapeType="1"/>
              <a:stCxn id="46155" idx="5"/>
              <a:endCxn id="46153" idx="1"/>
            </p:cNvCxnSpPr>
            <p:nvPr/>
          </p:nvCxnSpPr>
          <p:spPr bwMode="auto">
            <a:xfrm>
              <a:off x="388" y="582"/>
              <a:ext cx="219" cy="26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69" name="AutoShape 40"/>
            <p:cNvCxnSpPr>
              <a:cxnSpLocks noChangeShapeType="1"/>
              <a:stCxn id="46156" idx="5"/>
              <a:endCxn id="46151" idx="1"/>
            </p:cNvCxnSpPr>
            <p:nvPr/>
          </p:nvCxnSpPr>
          <p:spPr bwMode="auto">
            <a:xfrm>
              <a:off x="834" y="596"/>
              <a:ext cx="344" cy="266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</p:cxnSp>
        <p:sp>
          <p:nvSpPr>
            <p:cNvPr id="46170" name="AutoShape 41"/>
            <p:cNvSpPr>
              <a:spLocks noChangeArrowheads="1"/>
            </p:cNvSpPr>
            <p:nvPr/>
          </p:nvSpPr>
          <p:spPr bwMode="auto">
            <a:xfrm>
              <a:off x="7" y="671"/>
              <a:ext cx="87" cy="93"/>
            </a:xfrm>
            <a:prstGeom prst="flowChartConnector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cxnSp>
          <p:nvCxnSpPr>
            <p:cNvPr id="46171" name="AutoShape 42"/>
            <p:cNvCxnSpPr>
              <a:cxnSpLocks noChangeShapeType="1"/>
              <a:stCxn id="46152" idx="4"/>
              <a:endCxn id="46170" idx="0"/>
            </p:cNvCxnSpPr>
            <p:nvPr/>
          </p:nvCxnSpPr>
          <p:spPr bwMode="auto">
            <a:xfrm>
              <a:off x="44" y="414"/>
              <a:ext cx="7" cy="257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72" name="AutoShape 43"/>
            <p:cNvCxnSpPr>
              <a:cxnSpLocks noChangeShapeType="1"/>
              <a:stCxn id="46153" idx="7"/>
              <a:endCxn id="46154" idx="3"/>
            </p:cNvCxnSpPr>
            <p:nvPr/>
          </p:nvCxnSpPr>
          <p:spPr bwMode="auto">
            <a:xfrm flipV="1">
              <a:off x="668" y="497"/>
              <a:ext cx="584" cy="35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73" name="AutoShape 32"/>
            <p:cNvCxnSpPr>
              <a:cxnSpLocks noChangeShapeType="1"/>
              <a:stCxn id="46156" idx="7"/>
              <a:endCxn id="46148" idx="3"/>
            </p:cNvCxnSpPr>
            <p:nvPr/>
          </p:nvCxnSpPr>
          <p:spPr bwMode="auto">
            <a:xfrm flipV="1">
              <a:off x="834" y="240"/>
              <a:ext cx="210" cy="291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6174" name="AutoShape 32"/>
            <p:cNvCxnSpPr>
              <a:cxnSpLocks noChangeShapeType="1"/>
              <a:stCxn id="46150" idx="5"/>
              <a:endCxn id="46156" idx="0"/>
            </p:cNvCxnSpPr>
            <p:nvPr/>
          </p:nvCxnSpPr>
          <p:spPr bwMode="auto">
            <a:xfrm>
              <a:off x="606" y="79"/>
              <a:ext cx="198" cy="438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6175" name="AutoShape 32"/>
            <p:cNvCxnSpPr>
              <a:cxnSpLocks noChangeShapeType="1"/>
              <a:stCxn id="46155" idx="6"/>
              <a:endCxn id="46156" idx="2"/>
            </p:cNvCxnSpPr>
            <p:nvPr/>
          </p:nvCxnSpPr>
          <p:spPr bwMode="auto">
            <a:xfrm>
              <a:off x="401" y="549"/>
              <a:ext cx="360" cy="15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</p:cxn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5003801" y="1622425"/>
            <a:ext cx="2105025" cy="1493838"/>
            <a:chOff x="0" y="0"/>
            <a:chExt cx="1326" cy="941"/>
          </a:xfrm>
        </p:grpSpPr>
        <p:sp>
          <p:nvSpPr>
            <p:cNvPr id="46120" name="AutoShape 19"/>
            <p:cNvSpPr>
              <a:spLocks noChangeArrowheads="1"/>
            </p:cNvSpPr>
            <p:nvPr/>
          </p:nvSpPr>
          <p:spPr bwMode="auto">
            <a:xfrm>
              <a:off x="1031" y="161"/>
              <a:ext cx="86" cy="92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21" name="AutoShape 20"/>
            <p:cNvSpPr>
              <a:spLocks noChangeArrowheads="1"/>
            </p:cNvSpPr>
            <p:nvPr/>
          </p:nvSpPr>
          <p:spPr bwMode="auto">
            <a:xfrm>
              <a:off x="545" y="322"/>
              <a:ext cx="87" cy="92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22" name="AutoShape 21"/>
            <p:cNvSpPr>
              <a:spLocks noChangeArrowheads="1"/>
            </p:cNvSpPr>
            <p:nvPr/>
          </p:nvSpPr>
          <p:spPr bwMode="auto">
            <a:xfrm>
              <a:off x="532" y="0"/>
              <a:ext cx="87" cy="93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23" name="AutoShape 22"/>
            <p:cNvSpPr>
              <a:spLocks noChangeArrowheads="1"/>
            </p:cNvSpPr>
            <p:nvPr/>
          </p:nvSpPr>
          <p:spPr bwMode="auto">
            <a:xfrm>
              <a:off x="1165" y="848"/>
              <a:ext cx="87" cy="93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24" name="AutoShape 23"/>
            <p:cNvSpPr>
              <a:spLocks noChangeArrowheads="1"/>
            </p:cNvSpPr>
            <p:nvPr/>
          </p:nvSpPr>
          <p:spPr bwMode="auto">
            <a:xfrm>
              <a:off x="0" y="322"/>
              <a:ext cx="87" cy="92"/>
            </a:xfrm>
            <a:prstGeom prst="flowChartConnector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25" name="AutoShape 24"/>
            <p:cNvSpPr>
              <a:spLocks noChangeArrowheads="1"/>
            </p:cNvSpPr>
            <p:nvPr/>
          </p:nvSpPr>
          <p:spPr bwMode="auto">
            <a:xfrm>
              <a:off x="595" y="833"/>
              <a:ext cx="85" cy="93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26" name="AutoShape 25"/>
            <p:cNvSpPr>
              <a:spLocks noChangeArrowheads="1"/>
            </p:cNvSpPr>
            <p:nvPr/>
          </p:nvSpPr>
          <p:spPr bwMode="auto">
            <a:xfrm>
              <a:off x="1239" y="418"/>
              <a:ext cx="87" cy="92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27" name="AutoShape 26"/>
            <p:cNvSpPr>
              <a:spLocks noChangeArrowheads="1"/>
            </p:cNvSpPr>
            <p:nvPr/>
          </p:nvSpPr>
          <p:spPr bwMode="auto">
            <a:xfrm>
              <a:off x="315" y="501"/>
              <a:ext cx="86" cy="95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28" name="AutoShape 27"/>
            <p:cNvSpPr>
              <a:spLocks noChangeArrowheads="1"/>
            </p:cNvSpPr>
            <p:nvPr/>
          </p:nvSpPr>
          <p:spPr bwMode="auto">
            <a:xfrm>
              <a:off x="761" y="517"/>
              <a:ext cx="86" cy="93"/>
            </a:xfrm>
            <a:prstGeom prst="flowChartConnector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cxnSp>
          <p:nvCxnSpPr>
            <p:cNvPr id="46129" name="AutoShape 28"/>
            <p:cNvCxnSpPr>
              <a:cxnSpLocks noChangeShapeType="1"/>
              <a:stCxn id="46126" idx="1"/>
              <a:endCxn id="46120" idx="5"/>
            </p:cNvCxnSpPr>
            <p:nvPr/>
          </p:nvCxnSpPr>
          <p:spPr bwMode="auto">
            <a:xfrm flipH="1" flipV="1">
              <a:off x="1104" y="240"/>
              <a:ext cx="148" cy="192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46130" name="AutoShape 29"/>
            <p:cNvCxnSpPr>
              <a:cxnSpLocks noChangeShapeType="1"/>
              <a:stCxn id="46121" idx="5"/>
              <a:endCxn id="46128" idx="1"/>
            </p:cNvCxnSpPr>
            <p:nvPr/>
          </p:nvCxnSpPr>
          <p:spPr bwMode="auto">
            <a:xfrm>
              <a:off x="619" y="400"/>
              <a:ext cx="155" cy="131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 type="arrow" w="med" len="med"/>
              <a:tailEnd/>
            </a:ln>
          </p:spPr>
        </p:cxnSp>
        <p:cxnSp>
          <p:nvCxnSpPr>
            <p:cNvPr id="46131" name="AutoShape 30"/>
            <p:cNvCxnSpPr>
              <a:cxnSpLocks noChangeShapeType="1"/>
              <a:stCxn id="46123" idx="0"/>
              <a:endCxn id="46126" idx="4"/>
            </p:cNvCxnSpPr>
            <p:nvPr/>
          </p:nvCxnSpPr>
          <p:spPr bwMode="auto">
            <a:xfrm flipV="1">
              <a:off x="1209" y="510"/>
              <a:ext cx="74" cy="338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32" name="AutoShape 31"/>
            <p:cNvCxnSpPr>
              <a:cxnSpLocks noChangeShapeType="1"/>
              <a:stCxn id="46125" idx="6"/>
              <a:endCxn id="46123" idx="2"/>
            </p:cNvCxnSpPr>
            <p:nvPr/>
          </p:nvCxnSpPr>
          <p:spPr bwMode="auto">
            <a:xfrm>
              <a:off x="680" y="880"/>
              <a:ext cx="485" cy="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33" name="AutoShape 32"/>
            <p:cNvCxnSpPr>
              <a:cxnSpLocks noChangeShapeType="1"/>
              <a:stCxn id="46121" idx="6"/>
              <a:endCxn id="46120" idx="2"/>
            </p:cNvCxnSpPr>
            <p:nvPr/>
          </p:nvCxnSpPr>
          <p:spPr bwMode="auto">
            <a:xfrm flipV="1">
              <a:off x="632" y="207"/>
              <a:ext cx="399" cy="161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34" name="AutoShape 33"/>
            <p:cNvCxnSpPr>
              <a:cxnSpLocks noChangeShapeType="1"/>
              <a:stCxn id="46122" idx="4"/>
              <a:endCxn id="46121" idx="0"/>
            </p:cNvCxnSpPr>
            <p:nvPr/>
          </p:nvCxnSpPr>
          <p:spPr bwMode="auto">
            <a:xfrm>
              <a:off x="576" y="93"/>
              <a:ext cx="13" cy="229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35" name="AutoShape 34"/>
            <p:cNvCxnSpPr>
              <a:cxnSpLocks noChangeShapeType="1"/>
              <a:stCxn id="46128" idx="6"/>
              <a:endCxn id="46126" idx="2"/>
            </p:cNvCxnSpPr>
            <p:nvPr/>
          </p:nvCxnSpPr>
          <p:spPr bwMode="auto">
            <a:xfrm flipV="1">
              <a:off x="847" y="464"/>
              <a:ext cx="392" cy="100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arrow" w="med" len="med"/>
            </a:ln>
          </p:spPr>
        </p:cxnSp>
        <p:cxnSp>
          <p:nvCxnSpPr>
            <p:cNvPr id="46136" name="AutoShape 35"/>
            <p:cNvCxnSpPr>
              <a:cxnSpLocks noChangeShapeType="1"/>
              <a:stCxn id="46121" idx="3"/>
              <a:endCxn id="46127" idx="7"/>
            </p:cNvCxnSpPr>
            <p:nvPr/>
          </p:nvCxnSpPr>
          <p:spPr bwMode="auto">
            <a:xfrm flipH="1">
              <a:off x="388" y="400"/>
              <a:ext cx="170" cy="1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37" name="AutoShape 36"/>
            <p:cNvCxnSpPr>
              <a:cxnSpLocks noChangeShapeType="1"/>
              <a:stCxn id="46127" idx="3"/>
              <a:endCxn id="46142" idx="7"/>
            </p:cNvCxnSpPr>
            <p:nvPr/>
          </p:nvCxnSpPr>
          <p:spPr bwMode="auto">
            <a:xfrm flipH="1">
              <a:off x="81" y="582"/>
              <a:ext cx="248" cy="103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38" name="AutoShape 37"/>
            <p:cNvCxnSpPr>
              <a:cxnSpLocks noChangeShapeType="1"/>
              <a:stCxn id="46128" idx="3"/>
              <a:endCxn id="46125" idx="0"/>
            </p:cNvCxnSpPr>
            <p:nvPr/>
          </p:nvCxnSpPr>
          <p:spPr bwMode="auto">
            <a:xfrm flipH="1">
              <a:off x="638" y="596"/>
              <a:ext cx="136" cy="237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arrow" w="med" len="med"/>
            </a:ln>
          </p:spPr>
        </p:cxnSp>
        <p:cxnSp>
          <p:nvCxnSpPr>
            <p:cNvPr id="46139" name="AutoShape 38"/>
            <p:cNvCxnSpPr>
              <a:cxnSpLocks noChangeShapeType="1"/>
              <a:stCxn id="46124" idx="5"/>
              <a:endCxn id="46127" idx="1"/>
            </p:cNvCxnSpPr>
            <p:nvPr/>
          </p:nvCxnSpPr>
          <p:spPr bwMode="auto">
            <a:xfrm>
              <a:off x="74" y="400"/>
              <a:ext cx="255" cy="1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 type="arrow" w="med" len="med"/>
              <a:tailEnd/>
            </a:ln>
          </p:spPr>
        </p:cxnSp>
        <p:cxnSp>
          <p:nvCxnSpPr>
            <p:cNvPr id="46140" name="AutoShape 39"/>
            <p:cNvCxnSpPr>
              <a:cxnSpLocks noChangeShapeType="1"/>
              <a:stCxn id="46127" idx="5"/>
              <a:endCxn id="46125" idx="1"/>
            </p:cNvCxnSpPr>
            <p:nvPr/>
          </p:nvCxnSpPr>
          <p:spPr bwMode="auto">
            <a:xfrm>
              <a:off x="388" y="582"/>
              <a:ext cx="219" cy="26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41" name="AutoShape 40"/>
            <p:cNvCxnSpPr>
              <a:cxnSpLocks noChangeShapeType="1"/>
              <a:stCxn id="46128" idx="5"/>
              <a:endCxn id="46123" idx="1"/>
            </p:cNvCxnSpPr>
            <p:nvPr/>
          </p:nvCxnSpPr>
          <p:spPr bwMode="auto">
            <a:xfrm>
              <a:off x="834" y="596"/>
              <a:ext cx="344" cy="266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arrow" w="med" len="med"/>
            </a:ln>
          </p:spPr>
        </p:cxnSp>
        <p:sp>
          <p:nvSpPr>
            <p:cNvPr id="46142" name="AutoShape 41"/>
            <p:cNvSpPr>
              <a:spLocks noChangeArrowheads="1"/>
            </p:cNvSpPr>
            <p:nvPr/>
          </p:nvSpPr>
          <p:spPr bwMode="auto">
            <a:xfrm>
              <a:off x="7" y="671"/>
              <a:ext cx="87" cy="93"/>
            </a:xfrm>
            <a:prstGeom prst="flowChartConnector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cxnSp>
          <p:nvCxnSpPr>
            <p:cNvPr id="46143" name="AutoShape 42"/>
            <p:cNvCxnSpPr>
              <a:cxnSpLocks noChangeShapeType="1"/>
              <a:stCxn id="46124" idx="4"/>
              <a:endCxn id="46142" idx="0"/>
            </p:cNvCxnSpPr>
            <p:nvPr/>
          </p:nvCxnSpPr>
          <p:spPr bwMode="auto">
            <a:xfrm>
              <a:off x="44" y="414"/>
              <a:ext cx="7" cy="257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44" name="AutoShape 43"/>
            <p:cNvCxnSpPr>
              <a:cxnSpLocks noChangeShapeType="1"/>
              <a:stCxn id="46125" idx="7"/>
              <a:endCxn id="46126" idx="3"/>
            </p:cNvCxnSpPr>
            <p:nvPr/>
          </p:nvCxnSpPr>
          <p:spPr bwMode="auto">
            <a:xfrm flipV="1">
              <a:off x="668" y="497"/>
              <a:ext cx="584" cy="35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45" name="AutoShape 32"/>
            <p:cNvCxnSpPr>
              <a:cxnSpLocks noChangeShapeType="1"/>
              <a:stCxn id="46128" idx="7"/>
              <a:endCxn id="46120" idx="3"/>
            </p:cNvCxnSpPr>
            <p:nvPr/>
          </p:nvCxnSpPr>
          <p:spPr bwMode="auto">
            <a:xfrm flipV="1">
              <a:off x="834" y="240"/>
              <a:ext cx="210" cy="291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arrow" w="med" len="med"/>
            </a:ln>
          </p:spPr>
        </p:cxnSp>
        <p:cxnSp>
          <p:nvCxnSpPr>
            <p:cNvPr id="46146" name="AutoShape 32"/>
            <p:cNvCxnSpPr>
              <a:cxnSpLocks noChangeShapeType="1"/>
              <a:stCxn id="46122" idx="5"/>
              <a:endCxn id="46128" idx="0"/>
            </p:cNvCxnSpPr>
            <p:nvPr/>
          </p:nvCxnSpPr>
          <p:spPr bwMode="auto">
            <a:xfrm>
              <a:off x="606" y="79"/>
              <a:ext cx="198" cy="438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 type="arrow" w="med" len="med"/>
              <a:tailEnd/>
            </a:ln>
          </p:spPr>
        </p:cxnSp>
        <p:cxnSp>
          <p:nvCxnSpPr>
            <p:cNvPr id="46147" name="AutoShape 32"/>
            <p:cNvCxnSpPr>
              <a:cxnSpLocks noChangeShapeType="1"/>
              <a:stCxn id="46127" idx="6"/>
              <a:endCxn id="46128" idx="2"/>
            </p:cNvCxnSpPr>
            <p:nvPr/>
          </p:nvCxnSpPr>
          <p:spPr bwMode="auto">
            <a:xfrm>
              <a:off x="401" y="549"/>
              <a:ext cx="360" cy="15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 type="arrow" w="med" len="med"/>
              <a:tailEnd/>
            </a:ln>
          </p:spPr>
        </p:cxnSp>
      </p:grp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5075239" y="3422650"/>
            <a:ext cx="2105025" cy="1493838"/>
            <a:chOff x="0" y="0"/>
            <a:chExt cx="1326" cy="941"/>
          </a:xfrm>
        </p:grpSpPr>
        <p:sp>
          <p:nvSpPr>
            <p:cNvPr id="46092" name="AutoShape 19"/>
            <p:cNvSpPr>
              <a:spLocks noChangeArrowheads="1"/>
            </p:cNvSpPr>
            <p:nvPr/>
          </p:nvSpPr>
          <p:spPr bwMode="auto">
            <a:xfrm>
              <a:off x="1031" y="161"/>
              <a:ext cx="86" cy="92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093" name="AutoShape 20"/>
            <p:cNvSpPr>
              <a:spLocks noChangeArrowheads="1"/>
            </p:cNvSpPr>
            <p:nvPr/>
          </p:nvSpPr>
          <p:spPr bwMode="auto">
            <a:xfrm>
              <a:off x="545" y="322"/>
              <a:ext cx="87" cy="92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094" name="AutoShape 21"/>
            <p:cNvSpPr>
              <a:spLocks noChangeArrowheads="1"/>
            </p:cNvSpPr>
            <p:nvPr/>
          </p:nvSpPr>
          <p:spPr bwMode="auto">
            <a:xfrm>
              <a:off x="532" y="0"/>
              <a:ext cx="87" cy="93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095" name="AutoShape 22"/>
            <p:cNvSpPr>
              <a:spLocks noChangeArrowheads="1"/>
            </p:cNvSpPr>
            <p:nvPr/>
          </p:nvSpPr>
          <p:spPr bwMode="auto">
            <a:xfrm>
              <a:off x="1165" y="848"/>
              <a:ext cx="87" cy="93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096" name="AutoShape 23"/>
            <p:cNvSpPr>
              <a:spLocks noChangeArrowheads="1"/>
            </p:cNvSpPr>
            <p:nvPr/>
          </p:nvSpPr>
          <p:spPr bwMode="auto">
            <a:xfrm>
              <a:off x="0" y="322"/>
              <a:ext cx="87" cy="92"/>
            </a:xfrm>
            <a:prstGeom prst="flowChartConnector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097" name="AutoShape 24"/>
            <p:cNvSpPr>
              <a:spLocks noChangeArrowheads="1"/>
            </p:cNvSpPr>
            <p:nvPr/>
          </p:nvSpPr>
          <p:spPr bwMode="auto">
            <a:xfrm>
              <a:off x="595" y="833"/>
              <a:ext cx="85" cy="93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098" name="AutoShape 25"/>
            <p:cNvSpPr>
              <a:spLocks noChangeArrowheads="1"/>
            </p:cNvSpPr>
            <p:nvPr/>
          </p:nvSpPr>
          <p:spPr bwMode="auto">
            <a:xfrm>
              <a:off x="1239" y="418"/>
              <a:ext cx="87" cy="92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099" name="AutoShape 26"/>
            <p:cNvSpPr>
              <a:spLocks noChangeArrowheads="1"/>
            </p:cNvSpPr>
            <p:nvPr/>
          </p:nvSpPr>
          <p:spPr bwMode="auto">
            <a:xfrm>
              <a:off x="315" y="501"/>
              <a:ext cx="86" cy="95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00" name="AutoShape 27"/>
            <p:cNvSpPr>
              <a:spLocks noChangeArrowheads="1"/>
            </p:cNvSpPr>
            <p:nvPr/>
          </p:nvSpPr>
          <p:spPr bwMode="auto">
            <a:xfrm>
              <a:off x="761" y="517"/>
              <a:ext cx="86" cy="93"/>
            </a:xfrm>
            <a:prstGeom prst="flowChartConnector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cxnSp>
          <p:nvCxnSpPr>
            <p:cNvPr id="46101" name="AutoShape 28"/>
            <p:cNvCxnSpPr>
              <a:cxnSpLocks noChangeShapeType="1"/>
              <a:stCxn id="46098" idx="1"/>
              <a:endCxn id="46092" idx="5"/>
            </p:cNvCxnSpPr>
            <p:nvPr/>
          </p:nvCxnSpPr>
          <p:spPr bwMode="auto">
            <a:xfrm flipH="1" flipV="1">
              <a:off x="1104" y="240"/>
              <a:ext cx="148" cy="192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46102" name="AutoShape 29"/>
            <p:cNvCxnSpPr>
              <a:cxnSpLocks noChangeShapeType="1"/>
              <a:stCxn id="46093" idx="5"/>
              <a:endCxn id="46100" idx="1"/>
            </p:cNvCxnSpPr>
            <p:nvPr/>
          </p:nvCxnSpPr>
          <p:spPr bwMode="auto">
            <a:xfrm>
              <a:off x="619" y="400"/>
              <a:ext cx="155" cy="131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arrow" w="med" len="med"/>
            </a:ln>
          </p:spPr>
        </p:cxnSp>
        <p:cxnSp>
          <p:nvCxnSpPr>
            <p:cNvPr id="46103" name="AutoShape 30"/>
            <p:cNvCxnSpPr>
              <a:cxnSpLocks noChangeShapeType="1"/>
              <a:stCxn id="46095" idx="0"/>
              <a:endCxn id="46098" idx="4"/>
            </p:cNvCxnSpPr>
            <p:nvPr/>
          </p:nvCxnSpPr>
          <p:spPr bwMode="auto">
            <a:xfrm flipV="1">
              <a:off x="1209" y="510"/>
              <a:ext cx="74" cy="338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04" name="AutoShape 31"/>
            <p:cNvCxnSpPr>
              <a:cxnSpLocks noChangeShapeType="1"/>
              <a:stCxn id="46097" idx="6"/>
              <a:endCxn id="46095" idx="2"/>
            </p:cNvCxnSpPr>
            <p:nvPr/>
          </p:nvCxnSpPr>
          <p:spPr bwMode="auto">
            <a:xfrm>
              <a:off x="680" y="880"/>
              <a:ext cx="485" cy="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05" name="AutoShape 32"/>
            <p:cNvCxnSpPr>
              <a:cxnSpLocks noChangeShapeType="1"/>
              <a:stCxn id="46093" idx="6"/>
              <a:endCxn id="46092" idx="2"/>
            </p:cNvCxnSpPr>
            <p:nvPr/>
          </p:nvCxnSpPr>
          <p:spPr bwMode="auto">
            <a:xfrm flipV="1">
              <a:off x="632" y="207"/>
              <a:ext cx="399" cy="161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06" name="AutoShape 33"/>
            <p:cNvCxnSpPr>
              <a:cxnSpLocks noChangeShapeType="1"/>
              <a:stCxn id="46094" idx="4"/>
              <a:endCxn id="46093" idx="0"/>
            </p:cNvCxnSpPr>
            <p:nvPr/>
          </p:nvCxnSpPr>
          <p:spPr bwMode="auto">
            <a:xfrm>
              <a:off x="576" y="93"/>
              <a:ext cx="13" cy="229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07" name="AutoShape 34"/>
            <p:cNvCxnSpPr>
              <a:cxnSpLocks noChangeShapeType="1"/>
              <a:stCxn id="46100" idx="6"/>
              <a:endCxn id="46098" idx="2"/>
            </p:cNvCxnSpPr>
            <p:nvPr/>
          </p:nvCxnSpPr>
          <p:spPr bwMode="auto">
            <a:xfrm flipV="1">
              <a:off x="847" y="464"/>
              <a:ext cx="392" cy="100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 type="arrow" w="med" len="med"/>
              <a:tailEnd/>
            </a:ln>
          </p:spPr>
        </p:cxnSp>
        <p:cxnSp>
          <p:nvCxnSpPr>
            <p:cNvPr id="46108" name="AutoShape 35"/>
            <p:cNvCxnSpPr>
              <a:cxnSpLocks noChangeShapeType="1"/>
              <a:stCxn id="46093" idx="3"/>
              <a:endCxn id="46099" idx="7"/>
            </p:cNvCxnSpPr>
            <p:nvPr/>
          </p:nvCxnSpPr>
          <p:spPr bwMode="auto">
            <a:xfrm flipH="1">
              <a:off x="388" y="400"/>
              <a:ext cx="170" cy="1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09" name="AutoShape 36"/>
            <p:cNvCxnSpPr>
              <a:cxnSpLocks noChangeShapeType="1"/>
              <a:stCxn id="46099" idx="3"/>
              <a:endCxn id="46114" idx="7"/>
            </p:cNvCxnSpPr>
            <p:nvPr/>
          </p:nvCxnSpPr>
          <p:spPr bwMode="auto">
            <a:xfrm flipH="1">
              <a:off x="81" y="582"/>
              <a:ext cx="248" cy="103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10" name="AutoShape 37"/>
            <p:cNvCxnSpPr>
              <a:cxnSpLocks noChangeShapeType="1"/>
              <a:stCxn id="46100" idx="3"/>
              <a:endCxn id="46097" idx="0"/>
            </p:cNvCxnSpPr>
            <p:nvPr/>
          </p:nvCxnSpPr>
          <p:spPr bwMode="auto">
            <a:xfrm flipH="1">
              <a:off x="638" y="596"/>
              <a:ext cx="136" cy="237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 type="arrow" w="med" len="med"/>
              <a:tailEnd/>
            </a:ln>
          </p:spPr>
        </p:cxnSp>
        <p:cxnSp>
          <p:nvCxnSpPr>
            <p:cNvPr id="46111" name="AutoShape 38"/>
            <p:cNvCxnSpPr>
              <a:cxnSpLocks noChangeShapeType="1"/>
              <a:stCxn id="46096" idx="5"/>
              <a:endCxn id="46099" idx="1"/>
            </p:cNvCxnSpPr>
            <p:nvPr/>
          </p:nvCxnSpPr>
          <p:spPr bwMode="auto">
            <a:xfrm>
              <a:off x="74" y="400"/>
              <a:ext cx="255" cy="1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 type="arrow" w="med" len="med"/>
              <a:tailEnd/>
            </a:ln>
          </p:spPr>
        </p:cxnSp>
        <p:cxnSp>
          <p:nvCxnSpPr>
            <p:cNvPr id="46112" name="AutoShape 39"/>
            <p:cNvCxnSpPr>
              <a:cxnSpLocks noChangeShapeType="1"/>
              <a:stCxn id="46099" idx="5"/>
              <a:endCxn id="46097" idx="1"/>
            </p:cNvCxnSpPr>
            <p:nvPr/>
          </p:nvCxnSpPr>
          <p:spPr bwMode="auto">
            <a:xfrm>
              <a:off x="388" y="582"/>
              <a:ext cx="219" cy="26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13" name="AutoShape 40"/>
            <p:cNvCxnSpPr>
              <a:cxnSpLocks noChangeShapeType="1"/>
              <a:stCxn id="46100" idx="5"/>
              <a:endCxn id="46095" idx="1"/>
            </p:cNvCxnSpPr>
            <p:nvPr/>
          </p:nvCxnSpPr>
          <p:spPr bwMode="auto">
            <a:xfrm>
              <a:off x="834" y="596"/>
              <a:ext cx="344" cy="266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 type="arrow" w="med" len="med"/>
              <a:tailEnd/>
            </a:ln>
          </p:spPr>
        </p:cxnSp>
        <p:sp>
          <p:nvSpPr>
            <p:cNvPr id="46114" name="AutoShape 41"/>
            <p:cNvSpPr>
              <a:spLocks noChangeArrowheads="1"/>
            </p:cNvSpPr>
            <p:nvPr/>
          </p:nvSpPr>
          <p:spPr bwMode="auto">
            <a:xfrm>
              <a:off x="7" y="671"/>
              <a:ext cx="87" cy="93"/>
            </a:xfrm>
            <a:prstGeom prst="flowChartConnector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cxnSp>
          <p:nvCxnSpPr>
            <p:cNvPr id="46115" name="AutoShape 42"/>
            <p:cNvCxnSpPr>
              <a:cxnSpLocks noChangeShapeType="1"/>
              <a:stCxn id="46096" idx="4"/>
              <a:endCxn id="46114" idx="0"/>
            </p:cNvCxnSpPr>
            <p:nvPr/>
          </p:nvCxnSpPr>
          <p:spPr bwMode="auto">
            <a:xfrm>
              <a:off x="44" y="414"/>
              <a:ext cx="7" cy="257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16" name="AutoShape 43"/>
            <p:cNvCxnSpPr>
              <a:cxnSpLocks noChangeShapeType="1"/>
              <a:stCxn id="46097" idx="7"/>
              <a:endCxn id="46098" idx="3"/>
            </p:cNvCxnSpPr>
            <p:nvPr/>
          </p:nvCxnSpPr>
          <p:spPr bwMode="auto">
            <a:xfrm flipV="1">
              <a:off x="668" y="497"/>
              <a:ext cx="584" cy="35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17" name="AutoShape 32"/>
            <p:cNvCxnSpPr>
              <a:cxnSpLocks noChangeShapeType="1"/>
              <a:stCxn id="46100" idx="7"/>
              <a:endCxn id="46092" idx="3"/>
            </p:cNvCxnSpPr>
            <p:nvPr/>
          </p:nvCxnSpPr>
          <p:spPr bwMode="auto">
            <a:xfrm flipV="1">
              <a:off x="834" y="240"/>
              <a:ext cx="210" cy="291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 type="arrow" w="med" len="med"/>
              <a:tailEnd/>
            </a:ln>
          </p:spPr>
        </p:cxnSp>
        <p:cxnSp>
          <p:nvCxnSpPr>
            <p:cNvPr id="46118" name="AutoShape 32"/>
            <p:cNvCxnSpPr>
              <a:cxnSpLocks noChangeShapeType="1"/>
              <a:stCxn id="46094" idx="5"/>
              <a:endCxn id="46100" idx="0"/>
            </p:cNvCxnSpPr>
            <p:nvPr/>
          </p:nvCxnSpPr>
          <p:spPr bwMode="auto">
            <a:xfrm>
              <a:off x="606" y="79"/>
              <a:ext cx="198" cy="438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arrow" w="med" len="med"/>
            </a:ln>
          </p:spPr>
        </p:cxnSp>
        <p:cxnSp>
          <p:nvCxnSpPr>
            <p:cNvPr id="46119" name="AutoShape 32"/>
            <p:cNvCxnSpPr>
              <a:cxnSpLocks noChangeShapeType="1"/>
              <a:stCxn id="46099" idx="6"/>
              <a:endCxn id="46100" idx="2"/>
            </p:cNvCxnSpPr>
            <p:nvPr/>
          </p:nvCxnSpPr>
          <p:spPr bwMode="auto">
            <a:xfrm>
              <a:off x="401" y="549"/>
              <a:ext cx="360" cy="15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arrow" w="med" len="med"/>
            </a:ln>
          </p:spPr>
        </p:cxnSp>
      </p:grpSp>
      <p:sp>
        <p:nvSpPr>
          <p:cNvPr id="628831" name="Line 95"/>
          <p:cNvSpPr>
            <a:spLocks noChangeShapeType="1"/>
          </p:cNvSpPr>
          <p:nvPr/>
        </p:nvSpPr>
        <p:spPr bwMode="auto">
          <a:xfrm>
            <a:off x="4283076" y="3422650"/>
            <a:ext cx="720725" cy="1588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28832" name="Rectangle 96"/>
          <p:cNvSpPr>
            <a:spLocks noChangeArrowheads="1"/>
          </p:cNvSpPr>
          <p:nvPr/>
        </p:nvSpPr>
        <p:spPr bwMode="auto">
          <a:xfrm>
            <a:off x="1856076" y="4359275"/>
            <a:ext cx="2126679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dirty="0" smtClean="0">
                <a:solidFill>
                  <a:srgbClr val="FFFFFF"/>
                </a:solidFill>
              </a:rPr>
              <a:t>Association</a:t>
            </a:r>
            <a:endParaRPr lang="en-US" altLang="zh-CN" dirty="0">
              <a:solidFill>
                <a:srgbClr val="FFFFFF"/>
              </a:solidFill>
            </a:endParaRPr>
          </a:p>
          <a:p>
            <a:r>
              <a:rPr lang="en-US" altLang="zh-CN" dirty="0" smtClean="0">
                <a:solidFill>
                  <a:srgbClr val="FFFFFF"/>
                </a:solidFill>
              </a:rPr>
              <a:t>(undirected network)</a:t>
            </a:r>
            <a:endParaRPr lang="en-US" altLang="zh-CN" dirty="0">
              <a:solidFill>
                <a:srgbClr val="FFFFFF"/>
              </a:solidFill>
            </a:endParaRPr>
          </a:p>
        </p:txBody>
      </p:sp>
      <p:sp>
        <p:nvSpPr>
          <p:cNvPr id="628833" name="Rectangle 97"/>
          <p:cNvSpPr>
            <a:spLocks noChangeArrowheads="1"/>
          </p:cNvSpPr>
          <p:nvPr/>
        </p:nvSpPr>
        <p:spPr bwMode="auto">
          <a:xfrm>
            <a:off x="5232219" y="5078415"/>
            <a:ext cx="189584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dirty="0" smtClean="0">
                <a:solidFill>
                  <a:srgbClr val="FFFFFF"/>
                </a:solidFill>
              </a:rPr>
              <a:t>Directionality</a:t>
            </a:r>
          </a:p>
          <a:p>
            <a:r>
              <a:rPr lang="en-US" altLang="zh-CN" dirty="0" smtClean="0">
                <a:solidFill>
                  <a:srgbClr val="FFFFFF"/>
                </a:solidFill>
              </a:rPr>
              <a:t>Causality</a:t>
            </a:r>
            <a:endParaRPr lang="en-US" altLang="zh-CN" dirty="0">
              <a:solidFill>
                <a:srgbClr val="FFFFFF"/>
              </a:solidFill>
            </a:endParaRPr>
          </a:p>
          <a:p>
            <a:r>
              <a:rPr lang="en-US" altLang="zh-CN" dirty="0" smtClean="0">
                <a:solidFill>
                  <a:srgbClr val="FFFFFF"/>
                </a:solidFill>
              </a:rPr>
              <a:t>(directed network)</a:t>
            </a:r>
          </a:p>
        </p:txBody>
      </p:sp>
      <p:sp>
        <p:nvSpPr>
          <p:cNvPr id="9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1263529" y="1320224"/>
            <a:ext cx="259558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</a:rPr>
              <a:t>Directionality</a:t>
            </a:r>
            <a:endParaRPr kumimoji="1" lang="en-US" altLang="zh-CN" sz="3200" b="1" dirty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6470231"/>
      </p:ext>
    </p:extLst>
  </p:cSld>
  <p:clrMapOvr>
    <a:masterClrMapping/>
  </p:clrMapOvr>
  <p:transition xmlns:p14="http://schemas.microsoft.com/office/powerpoint/2010/main" advTm="2747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8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8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8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8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8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8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831" grpId="0" animBg="1"/>
      <p:bldP spid="628832" grpId="0"/>
      <p:bldP spid="6288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19</a:t>
            </a:fld>
            <a:endParaRPr lang="en-US" altLang="zh-CN"/>
          </a:p>
        </p:txBody>
      </p:sp>
      <p:sp>
        <p:nvSpPr>
          <p:cNvPr id="342019" name="Rectangle 3"/>
          <p:cNvSpPr>
            <a:spLocks noChangeArrowheads="1"/>
          </p:cNvSpPr>
          <p:nvPr/>
        </p:nvSpPr>
        <p:spPr bwMode="auto">
          <a:xfrm>
            <a:off x="971551" y="2185547"/>
            <a:ext cx="7696200" cy="353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 Statistical techniques</a:t>
            </a:r>
          </a:p>
          <a:p>
            <a:pPr lvl="1" algn="l">
              <a:spcBef>
                <a:spcPct val="20000"/>
              </a:spcBef>
              <a:buFontTx/>
              <a:buChar char="•"/>
            </a:pPr>
            <a:r>
              <a:rPr kumimoji="1" lang="en-US" altLang="zh-CN" dirty="0">
                <a:solidFill>
                  <a:srgbClr val="FFFFFF"/>
                </a:solidFill>
              </a:rPr>
              <a:t> Structural Equation Modeling (McIntosh and Gonzalez-Lima, 1994) </a:t>
            </a:r>
          </a:p>
          <a:p>
            <a:pPr lvl="1" algn="l">
              <a:spcBef>
                <a:spcPct val="20000"/>
              </a:spcBef>
              <a:buFontTx/>
              <a:buChar char="•"/>
            </a:pPr>
            <a:r>
              <a:rPr kumimoji="1" lang="en-US" altLang="zh-CN" dirty="0">
                <a:solidFill>
                  <a:srgbClr val="FFFFFF"/>
                </a:solidFill>
              </a:rPr>
              <a:t> Dynamic Causal Modeling (</a:t>
            </a:r>
            <a:r>
              <a:rPr kumimoji="1" lang="en-US" altLang="zh-CN" dirty="0" err="1">
                <a:solidFill>
                  <a:srgbClr val="FFFFFF"/>
                </a:solidFill>
              </a:rPr>
              <a:t>Friston</a:t>
            </a:r>
            <a:r>
              <a:rPr kumimoji="1" lang="en-US" altLang="zh-CN" dirty="0">
                <a:solidFill>
                  <a:srgbClr val="FFFFFF"/>
                </a:solidFill>
              </a:rPr>
              <a:t> et al., 2003) </a:t>
            </a:r>
          </a:p>
          <a:p>
            <a:pPr lvl="1" algn="l">
              <a:spcBef>
                <a:spcPct val="20000"/>
              </a:spcBef>
              <a:buFontTx/>
              <a:buChar char="•"/>
            </a:pPr>
            <a:r>
              <a:rPr kumimoji="1" lang="en-US" altLang="zh-CN" dirty="0">
                <a:solidFill>
                  <a:srgbClr val="FFFFFF"/>
                </a:solidFill>
              </a:rPr>
              <a:t> Granger causality analysis (</a:t>
            </a:r>
            <a:r>
              <a:rPr kumimoji="1" lang="en-US" altLang="zh-CN" dirty="0">
                <a:solidFill>
                  <a:srgbClr val="FFFF00"/>
                </a:solidFill>
              </a:rPr>
              <a:t>GCA</a:t>
            </a:r>
            <a:r>
              <a:rPr kumimoji="1" lang="en-US" altLang="zh-CN" dirty="0">
                <a:solidFill>
                  <a:srgbClr val="FFFFFF"/>
                </a:solidFill>
              </a:rPr>
              <a:t>) (Granger, 1969; Goebel et al., 2003) </a:t>
            </a:r>
          </a:p>
          <a:p>
            <a:pPr lvl="1" algn="l">
              <a:spcBef>
                <a:spcPct val="20000"/>
              </a:spcBef>
              <a:buFontTx/>
              <a:buChar char="•"/>
            </a:pPr>
            <a:r>
              <a:rPr kumimoji="1" lang="en-US" altLang="zh-CN" dirty="0">
                <a:solidFill>
                  <a:srgbClr val="FFFFFF"/>
                </a:solidFill>
              </a:rPr>
              <a:t> ...</a:t>
            </a:r>
            <a:r>
              <a:rPr kumimoji="1" lang="en-US" altLang="zh-CN" dirty="0" smtClean="0">
                <a:solidFill>
                  <a:srgbClr val="FFFFFF"/>
                </a:solidFill>
              </a:rPr>
              <a:t>.</a:t>
            </a:r>
            <a:endParaRPr kumimoji="1" lang="en-US" altLang="zh-CN" sz="2800" dirty="0" smtClean="0">
              <a:solidFill>
                <a:srgbClr val="FFFFFF"/>
              </a:solidFill>
            </a:endParaRP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>
                <a:solidFill>
                  <a:srgbClr val="FFFFFF"/>
                </a:solidFill>
              </a:rPr>
              <a:t>Lesion studies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 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>
                <a:solidFill>
                  <a:srgbClr val="FFFFFF"/>
                </a:solidFill>
              </a:rPr>
              <a:t>Brain </a:t>
            </a:r>
            <a:r>
              <a:rPr lang="en-US" sz="2800" dirty="0" smtClean="0">
                <a:solidFill>
                  <a:srgbClr val="FFFFFF"/>
                </a:solidFill>
              </a:rPr>
              <a:t>stimulation</a:t>
            </a:r>
            <a:endParaRPr kumimoji="1" lang="en-US" altLang="zh-CN" sz="2800" dirty="0">
              <a:solidFill>
                <a:srgbClr val="FFFFFF"/>
              </a:solidFill>
            </a:endParaRPr>
          </a:p>
          <a:p>
            <a:pPr algn="l"/>
            <a:endParaRPr kumimoji="1" lang="en-US" altLang="zh-CN" sz="2800" dirty="0">
              <a:solidFill>
                <a:srgbClr val="FFFFFF"/>
              </a:solidFill>
              <a:latin typeface="Comic Sans MS" charset="0"/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3529" y="1320224"/>
            <a:ext cx="259558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</a:rPr>
              <a:t>Directionality</a:t>
            </a:r>
            <a:endParaRPr kumimoji="1" lang="en-US" altLang="zh-CN" sz="3200" b="1" dirty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24543" y="6381328"/>
            <a:ext cx="45370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 dirty="0" smtClean="0">
                <a:solidFill>
                  <a:srgbClr val="FFFFFF"/>
                </a:solidFill>
              </a:rPr>
              <a:t>Craddock, , Yan et al., 2013. </a:t>
            </a:r>
            <a:r>
              <a:rPr lang="en-US" dirty="0">
                <a:solidFill>
                  <a:srgbClr val="FFFFFF"/>
                </a:solidFill>
              </a:rPr>
              <a:t>Nat Methods</a:t>
            </a:r>
            <a:endParaRPr lang="en-US" altLang="zh-C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482344"/>
      </p:ext>
    </p:extLst>
  </p:cSld>
  <p:clrMapOvr>
    <a:masterClrMapping/>
  </p:clrMapOvr>
  <p:transition xmlns:p14="http://schemas.microsoft.com/office/powerpoint/2010/main" advTm="3927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333375"/>
            <a:ext cx="4608512" cy="1257300"/>
          </a:xfrm>
        </p:spPr>
        <p:txBody>
          <a:bodyPr/>
          <a:lstStyle/>
          <a:p>
            <a:r>
              <a:rPr lang="en-US" altLang="zh-CN" sz="400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Outline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827088" y="1557338"/>
            <a:ext cx="8316912" cy="448327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 Resting-State </a:t>
            </a:r>
            <a:r>
              <a:rPr kumimoji="1" lang="en-US" altLang="zh-CN" sz="3200" b="1" dirty="0" err="1" smtClean="0">
                <a:latin typeface="Times New Roman" pitchFamily="18" charset="0"/>
                <a:ea typeface="隶书" pitchFamily="49" charset="-122"/>
                <a:cs typeface="+mn-cs"/>
              </a:rPr>
              <a:t>fMRI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: Principles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Data Analysis: Computational Algorithms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Data Analysis: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</a:rPr>
              <a:t>Methodological Issues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Data Analysis: Computational Platform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</a:rPr>
              <a:t>  </a:t>
            </a: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</a:rPr>
              <a:t>Applications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</a:rPr>
              <a:t>to Cognitive Science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zh-CN" altLang="zh-CN" sz="3200" b="1" dirty="0" smtClean="0">
                <a:latin typeface="Times New Roman" pitchFamily="18" charset="0"/>
                <a:ea typeface="隶书" pitchFamily="49" charset="-122"/>
              </a:rPr>
              <a:t> </a:t>
            </a:r>
            <a:r>
              <a:rPr kumimoji="1" lang="zh-CN" altLang="en-US" sz="3200" b="1" dirty="0" smtClean="0">
                <a:latin typeface="Times New Roman" pitchFamily="18" charset="0"/>
                <a:ea typeface="隶书" pitchFamily="49" charset="-122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</a:rPr>
              <a:t>Applications to Brain Disorders</a:t>
            </a:r>
            <a:endParaRPr kumimoji="1" lang="en-US" altLang="zh-CN" sz="3200" b="1" dirty="0" smtClean="0">
              <a:latin typeface="Times New Roman" pitchFamily="18" charset="0"/>
              <a:ea typeface="隶书" pitchFamily="49" charset="-122"/>
              <a:cs typeface="+mn-cs"/>
            </a:endParaRPr>
          </a:p>
        </p:txBody>
      </p:sp>
      <p:sp>
        <p:nvSpPr>
          <p:cNvPr id="448516" name="Line 4"/>
          <p:cNvSpPr>
            <a:spLocks noChangeShapeType="1"/>
          </p:cNvSpPr>
          <p:nvPr/>
        </p:nvSpPr>
        <p:spPr bwMode="auto">
          <a:xfrm>
            <a:off x="252413" y="2057400"/>
            <a:ext cx="647700" cy="0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3341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页脚占位符 4"/>
          <p:cNvSpPr txBox="1">
            <a:spLocks noGrp="1"/>
          </p:cNvSpPr>
          <p:nvPr/>
        </p:nvSpPr>
        <p:spPr bwMode="auto">
          <a:xfrm>
            <a:off x="8604250" y="6537327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1AF82E2A-CDB6-EE47-A7D0-C3C7CC63076A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20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971551" y="836615"/>
            <a:ext cx="5616575" cy="5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2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sz="22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GCA in RS-</a:t>
            </a:r>
            <a:r>
              <a:rPr kumimoji="1" lang="en-US" sz="2200" b="1" dirty="0" err="1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fMRI</a:t>
            </a:r>
            <a:endParaRPr kumimoji="1" lang="zh-CN" altLang="en-US" sz="2200" b="1" dirty="0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60422" name="Rectangle 3"/>
          <p:cNvSpPr>
            <a:spLocks noChangeArrowheads="1"/>
          </p:cNvSpPr>
          <p:nvPr/>
        </p:nvSpPr>
        <p:spPr bwMode="auto">
          <a:xfrm>
            <a:off x="8077200" y="3965036"/>
            <a:ext cx="1066801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zh-CN" dirty="0">
                <a:solidFill>
                  <a:srgbClr val="FFFFFF"/>
                </a:solidFill>
              </a:rPr>
              <a:t>Yan et al., 2011. </a:t>
            </a:r>
          </a:p>
          <a:p>
            <a:pPr eaLnBrk="0" hangingPunct="0">
              <a:spcBef>
                <a:spcPct val="0"/>
              </a:spcBef>
            </a:pPr>
            <a:r>
              <a:rPr lang="en-US" altLang="zh-CN" dirty="0" err="1">
                <a:solidFill>
                  <a:srgbClr val="FFFFFF"/>
                </a:solidFill>
              </a:rPr>
              <a:t>PLoS</a:t>
            </a:r>
            <a:r>
              <a:rPr lang="en-US" altLang="zh-CN" dirty="0">
                <a:solidFill>
                  <a:srgbClr val="FFFFFF"/>
                </a:solidFill>
              </a:rPr>
              <a:t> ONE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92" y="0"/>
            <a:ext cx="731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37047"/>
      </p:ext>
    </p:extLst>
  </p:cSld>
  <p:clrMapOvr>
    <a:masterClrMapping/>
  </p:clrMapOvr>
  <p:transition xmlns:p14="http://schemas.microsoft.com/office/powerpoint/2010/main" advTm="5684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页脚占位符 4"/>
          <p:cNvSpPr txBox="1">
            <a:spLocks noGrp="1"/>
          </p:cNvSpPr>
          <p:nvPr/>
        </p:nvSpPr>
        <p:spPr bwMode="auto">
          <a:xfrm>
            <a:off x="8604250" y="6537327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1AF82E2A-CDB6-EE47-A7D0-C3C7CC63076A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21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971551" y="836615"/>
            <a:ext cx="5616575" cy="5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2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sz="22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GCA in RS-</a:t>
            </a:r>
            <a:r>
              <a:rPr kumimoji="1" lang="en-US" sz="2200" b="1" dirty="0" err="1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fMRI</a:t>
            </a:r>
            <a:endParaRPr kumimoji="1" lang="zh-CN" altLang="en-US" sz="2200" b="1" dirty="0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60422" name="Rectangle 3"/>
          <p:cNvSpPr>
            <a:spLocks noChangeArrowheads="1"/>
          </p:cNvSpPr>
          <p:nvPr/>
        </p:nvSpPr>
        <p:spPr bwMode="auto">
          <a:xfrm>
            <a:off x="8077200" y="3965036"/>
            <a:ext cx="1066801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zh-CN" dirty="0">
                <a:solidFill>
                  <a:srgbClr val="FFFFFF"/>
                </a:solidFill>
              </a:rPr>
              <a:t>Yan et al., 2011. </a:t>
            </a:r>
          </a:p>
          <a:p>
            <a:pPr eaLnBrk="0" hangingPunct="0">
              <a:spcBef>
                <a:spcPct val="0"/>
              </a:spcBef>
            </a:pPr>
            <a:r>
              <a:rPr lang="en-US" altLang="zh-CN" dirty="0" err="1">
                <a:solidFill>
                  <a:srgbClr val="FFFFFF"/>
                </a:solidFill>
              </a:rPr>
              <a:t>PLoS</a:t>
            </a:r>
            <a:r>
              <a:rPr lang="en-US" altLang="zh-CN" dirty="0">
                <a:solidFill>
                  <a:srgbClr val="FFFFFF"/>
                </a:solidFill>
              </a:rPr>
              <a:t> ONE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7" name="Picture 5" descr="Figure 3 Hubs副本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17463"/>
            <a:ext cx="6840538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8155457"/>
      </p:ext>
    </p:extLst>
  </p:cSld>
  <p:clrMapOvr>
    <a:masterClrMapping/>
  </p:clrMapOvr>
  <p:transition xmlns:p14="http://schemas.microsoft.com/office/powerpoint/2010/main" advTm="5684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页脚占位符 4"/>
          <p:cNvSpPr txBox="1">
            <a:spLocks noGrp="1"/>
          </p:cNvSpPr>
          <p:nvPr/>
        </p:nvSpPr>
        <p:spPr bwMode="auto">
          <a:xfrm>
            <a:off x="8604250" y="6537327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2F3B119F-BA53-4747-86FD-38914A249657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22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971551" y="836614"/>
            <a:ext cx="5616575" cy="5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altLang="zh-CN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Results and discussion</a:t>
            </a:r>
            <a:endParaRPr kumimoji="1" lang="zh-CN" altLang="en-US" sz="2200" b="1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  <p:pic>
        <p:nvPicPr>
          <p:cNvPr id="72709" name="Picture 5" descr="Figure 3 Hubs副本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17463"/>
            <a:ext cx="6840538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6" descr="Fox2005F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3200400"/>
            <a:ext cx="71437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8172451" y="4581527"/>
            <a:ext cx="37449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0" hangingPunct="0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1400" b="1">
                <a:solidFill>
                  <a:srgbClr val="FFFFFF"/>
                </a:solidFill>
              </a:rPr>
              <a:t>Fox et al.,</a:t>
            </a:r>
          </a:p>
          <a:p>
            <a:pPr marL="342900" indent="-342900" algn="l" eaLnBrk="0" hangingPunct="0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1400" b="1">
                <a:solidFill>
                  <a:srgbClr val="FFFFFF"/>
                </a:solidFill>
              </a:rPr>
              <a:t> 2005. </a:t>
            </a:r>
          </a:p>
          <a:p>
            <a:pPr marL="342900" indent="-342900" algn="l" eaLnBrk="0" hangingPunct="0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1400" b="1">
                <a:solidFill>
                  <a:srgbClr val="FFFFFF"/>
                </a:solidFill>
              </a:rPr>
              <a:t>PNAS</a:t>
            </a:r>
          </a:p>
          <a:p>
            <a:pPr marL="342900" indent="-342900" algn="l" eaLnBrk="0" hangingPunct="0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endParaRPr kumimoji="1" lang="zh-CN" altLang="en-US" sz="14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72573"/>
      </p:ext>
    </p:extLst>
  </p:cSld>
  <p:clrMapOvr>
    <a:masterClrMapping/>
  </p:clrMapOvr>
  <p:transition xmlns:p14="http://schemas.microsoft.com/office/powerpoint/2010/main" advTm="3399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页脚占位符 4"/>
          <p:cNvSpPr txBox="1">
            <a:spLocks noGrp="1"/>
          </p:cNvSpPr>
          <p:nvPr/>
        </p:nvSpPr>
        <p:spPr bwMode="auto">
          <a:xfrm>
            <a:off x="8604250" y="6537327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6C7F08AD-2449-1647-B33F-313AED771C87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23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971551" y="836614"/>
            <a:ext cx="5616575" cy="5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altLang="zh-CN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Results and discussion</a:t>
            </a:r>
            <a:endParaRPr kumimoji="1" lang="zh-CN" altLang="en-US" sz="2200" b="1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  <p:pic>
        <p:nvPicPr>
          <p:cNvPr id="74757" name="Picture 5" descr="Figure 3 Hubs副本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17463"/>
            <a:ext cx="6840538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8" name="Rectangle 7"/>
          <p:cNvSpPr>
            <a:spLocks noChangeArrowheads="1"/>
          </p:cNvSpPr>
          <p:nvPr/>
        </p:nvSpPr>
        <p:spPr bwMode="auto">
          <a:xfrm>
            <a:off x="8027988" y="1700215"/>
            <a:ext cx="374491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0" hangingPunct="0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1400" b="1">
                <a:solidFill>
                  <a:srgbClr val="FFFFFF"/>
                </a:solidFill>
              </a:rPr>
              <a:t>Fox et al.,</a:t>
            </a:r>
          </a:p>
          <a:p>
            <a:pPr marL="342900" indent="-342900" algn="l" eaLnBrk="0" hangingPunct="0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1400" b="1">
                <a:solidFill>
                  <a:srgbClr val="FFFFFF"/>
                </a:solidFill>
              </a:rPr>
              <a:t> 2005. </a:t>
            </a:r>
          </a:p>
          <a:p>
            <a:pPr marL="342900" indent="-342900" algn="l" eaLnBrk="0" hangingPunct="0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1400" b="1">
                <a:solidFill>
                  <a:srgbClr val="FFFFFF"/>
                </a:solidFill>
              </a:rPr>
              <a:t>PNAS</a:t>
            </a:r>
          </a:p>
          <a:p>
            <a:pPr marL="342900" indent="-342900" algn="l" eaLnBrk="0" hangingPunct="0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endParaRPr kumimoji="1" lang="zh-CN" altLang="en-US" sz="1400" b="1">
              <a:solidFill>
                <a:srgbClr val="FFFFFF"/>
              </a:solidFill>
            </a:endParaRPr>
          </a:p>
        </p:txBody>
      </p:sp>
      <p:pic>
        <p:nvPicPr>
          <p:cNvPr id="74759" name="Picture 8" descr="Figure 3 Hubs副本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17463"/>
            <a:ext cx="6840538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0" name="Picture 9" descr="Fox2005F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2"/>
            <a:ext cx="6769100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4309192"/>
      </p:ext>
    </p:extLst>
  </p:cSld>
  <p:clrMapOvr>
    <a:masterClrMapping/>
  </p:clrMapOvr>
  <p:transition xmlns:p14="http://schemas.microsoft.com/office/powerpoint/2010/main" advTm="10485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页脚占位符 4"/>
          <p:cNvSpPr txBox="1">
            <a:spLocks noGrp="1"/>
          </p:cNvSpPr>
          <p:nvPr/>
        </p:nvSpPr>
        <p:spPr bwMode="auto">
          <a:xfrm>
            <a:off x="8604250" y="6537327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1AF82E2A-CDB6-EE47-A7D0-C3C7CC63076A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24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0422" name="Rectangle 3"/>
          <p:cNvSpPr>
            <a:spLocks noChangeArrowheads="1"/>
          </p:cNvSpPr>
          <p:nvPr/>
        </p:nvSpPr>
        <p:spPr bwMode="auto">
          <a:xfrm>
            <a:off x="8077200" y="3965036"/>
            <a:ext cx="1066801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zh-CN" dirty="0">
                <a:solidFill>
                  <a:srgbClr val="FFFFFF"/>
                </a:solidFill>
              </a:rPr>
              <a:t>Yan et al., 2011. </a:t>
            </a:r>
          </a:p>
          <a:p>
            <a:pPr eaLnBrk="0" hangingPunct="0">
              <a:spcBef>
                <a:spcPct val="0"/>
              </a:spcBef>
            </a:pPr>
            <a:r>
              <a:rPr lang="en-US" altLang="zh-CN" dirty="0" err="1">
                <a:solidFill>
                  <a:srgbClr val="FFFFFF"/>
                </a:solidFill>
              </a:rPr>
              <a:t>PLoS</a:t>
            </a:r>
            <a:r>
              <a:rPr lang="en-US" altLang="zh-CN" dirty="0">
                <a:solidFill>
                  <a:srgbClr val="FFFFFF"/>
                </a:solidFill>
              </a:rPr>
              <a:t> ONE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700808"/>
            <a:ext cx="6783288" cy="339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8559"/>
      </p:ext>
    </p:extLst>
  </p:cSld>
  <p:clrMapOvr>
    <a:masterClrMapping/>
  </p:clrMapOvr>
  <p:transition xmlns:p14="http://schemas.microsoft.com/office/powerpoint/2010/main" advTm="5684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25</a:t>
            </a:fld>
            <a:endParaRPr lang="en-US" altLang="zh-CN"/>
          </a:p>
        </p:txBody>
      </p:sp>
      <p:sp>
        <p:nvSpPr>
          <p:cNvPr id="7" name="Rectangle 6"/>
          <p:cNvSpPr/>
          <p:nvPr/>
        </p:nvSpPr>
        <p:spPr>
          <a:xfrm>
            <a:off x="2870089" y="1143000"/>
            <a:ext cx="327265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</a:rPr>
              <a:t>Regional approach</a:t>
            </a:r>
            <a:endParaRPr kumimoji="1" lang="en-US" altLang="zh-CN" sz="3200" dirty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1752600"/>
            <a:ext cx="7620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3200" b="1" kern="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“</a:t>
            </a:r>
            <a:r>
              <a:rPr lang="en-US" altLang="zh-CN" sz="3200" b="1" kern="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Integrative</a:t>
            </a:r>
            <a:r>
              <a:rPr lang="zh-CN" altLang="en-US" sz="3200" b="1" kern="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”</a:t>
            </a:r>
            <a:r>
              <a:rPr lang="en-US" altLang="zh-CN" sz="3200" b="1" kern="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is really good, but: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57200" y="2209800"/>
            <a:ext cx="8686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lnSpc>
                <a:spcPct val="130000"/>
              </a:lnSpc>
              <a:spcBef>
                <a:spcPct val="15000"/>
              </a:spcBef>
              <a:buClr>
                <a:srgbClr val="85AEFF"/>
              </a:buClr>
              <a:buFont typeface="Wingdings" charset="0"/>
              <a:buNone/>
              <a:defRPr/>
            </a:pPr>
            <a:endParaRPr lang="en-US" altLang="zh-CN" sz="2800" kern="0" smtClean="0">
              <a:solidFill>
                <a:srgbClr val="FFFFFF"/>
              </a:solidFill>
              <a:latin typeface="Comic Sans MS" charset="0"/>
              <a:ea typeface="宋体" charset="0"/>
              <a:cs typeface="Times New Roman" charset="0"/>
            </a:endParaRPr>
          </a:p>
          <a:p>
            <a:pPr marL="342900" indent="-342900" algn="l">
              <a:lnSpc>
                <a:spcPct val="130000"/>
              </a:lnSpc>
              <a:spcBef>
                <a:spcPct val="15000"/>
              </a:spcBef>
              <a:buClr>
                <a:srgbClr val="85AEFF"/>
              </a:buClr>
              <a:buFont typeface="Wingdings" charset="0"/>
              <a:buNone/>
              <a:defRPr/>
            </a:pPr>
            <a:r>
              <a:rPr lang="en-US" altLang="zh-CN" sz="2800" kern="0" smtClean="0">
                <a:solidFill>
                  <a:srgbClr val="FFFFFF"/>
                </a:solidFill>
                <a:latin typeface="Comic Sans MS" charset="0"/>
                <a:ea typeface="宋体" charset="0"/>
                <a:cs typeface="Times New Roman" charset="0"/>
              </a:rPr>
              <a:t>            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175125" y="3589338"/>
            <a:ext cx="4968875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altLang="zh-CN" sz="2800" dirty="0">
                <a:solidFill>
                  <a:srgbClr val="FFFFFF"/>
                </a:solidFill>
                <a:ea typeface="宋体" charset="0"/>
                <a:cs typeface="宋体" charset="0"/>
              </a:rPr>
              <a:t>Decreased </a:t>
            </a:r>
          </a:p>
          <a:p>
            <a:pPr>
              <a:defRPr/>
            </a:pPr>
            <a:r>
              <a:rPr kumimoji="1" lang="en-US" altLang="zh-CN" sz="2800" dirty="0">
                <a:solidFill>
                  <a:srgbClr val="FFFFFF"/>
                </a:solidFill>
                <a:ea typeface="宋体" charset="0"/>
                <a:cs typeface="宋体" charset="0"/>
              </a:rPr>
              <a:t>functional connectivity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619250" y="5821363"/>
            <a:ext cx="6172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altLang="zh-CN" sz="2800" dirty="0">
                <a:solidFill>
                  <a:srgbClr val="FFFF00"/>
                </a:solidFill>
                <a:ea typeface="宋体" charset="0"/>
                <a:cs typeface="宋体" charset="0"/>
              </a:rPr>
              <a:t>Question: Is A, B, C, or……abnormal?</a:t>
            </a:r>
          </a:p>
        </p:txBody>
      </p:sp>
      <p:pic>
        <p:nvPicPr>
          <p:cNvPr id="14" name="Picture 6" descr="connectiv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2874962"/>
            <a:ext cx="3240087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9285304"/>
      </p:ext>
    </p:extLst>
  </p:cSld>
  <p:clrMapOvr>
    <a:masterClrMapping/>
  </p:clrMapOvr>
  <p:transition xmlns:p14="http://schemas.microsoft.com/office/powerpoint/2010/main" advTm="3493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2D53E148-7E76-AF47-B59C-91FAE6E19F1F}" type="slidenum">
              <a:rPr lang="en-US" altLang="zh-CN"/>
              <a:pPr/>
              <a:t>26</a:t>
            </a:fld>
            <a:endParaRPr lang="en-US" altLang="zh-CN"/>
          </a:p>
        </p:txBody>
      </p:sp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715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3200" b="1" dirty="0" smtClean="0">
                <a:solidFill>
                  <a:srgbClr val="FFFF00"/>
                </a:solidFill>
                <a:latin typeface="Comic Sans MS" charset="0"/>
                <a:ea typeface="楷体_GB2312" charset="0"/>
                <a:cs typeface="楷体_GB2312" charset="0"/>
              </a:rPr>
              <a:t> </a:t>
            </a:r>
            <a:r>
              <a:rPr lang="en-US" altLang="zh-CN" sz="32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Regional Homogeneity</a:t>
            </a:r>
            <a:r>
              <a:rPr lang="en-US" altLang="zh-CN" sz="3200" b="1" dirty="0" smtClean="0">
                <a:solidFill>
                  <a:srgbClr val="FFFF00"/>
                </a:solidFill>
                <a:latin typeface="Times New Roman" charset="0"/>
                <a:ea typeface="楷体_GB2312" charset="0"/>
                <a:cs typeface="楷体_GB2312" charset="0"/>
              </a:rPr>
              <a:t> (</a:t>
            </a:r>
            <a:r>
              <a:rPr lang="en-US" altLang="zh-CN" sz="3200" b="1" dirty="0" err="1" smtClean="0">
                <a:solidFill>
                  <a:srgbClr val="FFFF00"/>
                </a:solidFill>
                <a:latin typeface="Times New Roman" charset="0"/>
                <a:ea typeface="楷体_GB2312" charset="0"/>
                <a:cs typeface="楷体_GB2312" charset="0"/>
              </a:rPr>
              <a:t>ReHo</a:t>
            </a:r>
            <a:r>
              <a:rPr lang="en-US" altLang="zh-CN" sz="3200" b="1" dirty="0" smtClean="0">
                <a:solidFill>
                  <a:srgbClr val="FFFF00"/>
                </a:solidFill>
                <a:latin typeface="Times New Roman" charset="0"/>
                <a:ea typeface="楷体_GB2312" charset="0"/>
                <a:cs typeface="楷体_GB2312" charset="0"/>
              </a:rPr>
              <a:t>)</a:t>
            </a:r>
          </a:p>
        </p:txBody>
      </p:sp>
      <p:sp>
        <p:nvSpPr>
          <p:cNvPr id="560131" name="Rectangle 3"/>
          <p:cNvSpPr>
            <a:spLocks noChangeArrowheads="1"/>
          </p:cNvSpPr>
          <p:nvPr/>
        </p:nvSpPr>
        <p:spPr bwMode="auto">
          <a:xfrm>
            <a:off x="539552" y="2276874"/>
            <a:ext cx="76327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85AEFF"/>
              </a:buClr>
              <a:buFont typeface="Wingdings" charset="2"/>
              <a:buNone/>
            </a:pPr>
            <a:r>
              <a:rPr lang="en-US" altLang="zh-CN" sz="3200" dirty="0">
                <a:solidFill>
                  <a:srgbClr val="FFFFFF"/>
                </a:solidFill>
                <a:ea typeface="楷体_GB2312" pitchFamily="49" charset="-122"/>
                <a:cs typeface="楷体_GB2312" pitchFamily="49" charset="-122"/>
              </a:rPr>
              <a:t>Similarity or coherence of  the time courses within a functional cluster</a:t>
            </a:r>
            <a:endParaRPr lang="en-US" altLang="zh-CN" sz="3200" i="1" dirty="0">
              <a:solidFill>
                <a:srgbClr val="FFFFFF"/>
              </a:solidFill>
              <a:ea typeface="楷体_GB2312" pitchFamily="49" charset="-122"/>
              <a:cs typeface="楷体_GB2312" pitchFamily="49" charset="-122"/>
            </a:endParaRPr>
          </a:p>
        </p:txBody>
      </p:sp>
      <p:pic>
        <p:nvPicPr>
          <p:cNvPr id="52228" name="Picture 4" descr="pc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3959674"/>
            <a:ext cx="12954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0133" name="Rectangle 5"/>
          <p:cNvSpPr>
            <a:spLocks noChangeArrowheads="1"/>
          </p:cNvSpPr>
          <p:nvPr/>
        </p:nvSpPr>
        <p:spPr bwMode="auto">
          <a:xfrm>
            <a:off x="1474788" y="4320034"/>
            <a:ext cx="215900" cy="215900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graphicFrame>
        <p:nvGraphicFramePr>
          <p:cNvPr id="5223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489406"/>
              </p:ext>
            </p:extLst>
          </p:nvPr>
        </p:nvGraphicFramePr>
        <p:xfrm>
          <a:off x="4860925" y="3284986"/>
          <a:ext cx="3146425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22" name="Image" r:id="rId4" imgW="13003175" imgH="9041270" progId="">
                  <p:embed/>
                </p:oleObj>
              </mc:Choice>
              <mc:Fallback>
                <p:oleObj name="Image" r:id="rId4" imgW="13003175" imgH="9041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925" y="3284986"/>
                        <a:ext cx="3146425" cy="218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0138" name="Text Box 10"/>
          <p:cNvSpPr txBox="1">
            <a:spLocks noChangeArrowheads="1"/>
          </p:cNvSpPr>
          <p:nvPr/>
        </p:nvSpPr>
        <p:spPr bwMode="auto">
          <a:xfrm>
            <a:off x="5508105" y="6338889"/>
            <a:ext cx="3384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i="1" dirty="0">
                <a:solidFill>
                  <a:srgbClr val="FFFFFF"/>
                </a:solidFill>
                <a:ea typeface="宋体" charset="0"/>
                <a:cs typeface="宋体" charset="0"/>
              </a:rPr>
              <a:t>(</a:t>
            </a:r>
            <a:r>
              <a:rPr lang="en-US" altLang="zh-CN" sz="2800" i="1" dirty="0" err="1">
                <a:solidFill>
                  <a:srgbClr val="FFFFFF"/>
                </a:solidFill>
                <a:ea typeface="宋体" charset="0"/>
                <a:cs typeface="宋体" charset="0"/>
              </a:rPr>
              <a:t>Zang</a:t>
            </a:r>
            <a:r>
              <a:rPr lang="en-US" altLang="zh-CN" sz="2800" i="1" dirty="0">
                <a:solidFill>
                  <a:srgbClr val="FFFFFF"/>
                </a:solidFill>
                <a:ea typeface="宋体" charset="0"/>
                <a:cs typeface="宋体" charset="0"/>
              </a:rPr>
              <a:t> et al., 2004)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altLang="zh-CN" sz="3200" b="1" kern="0" dirty="0" smtClean="0">
                <a:solidFill>
                  <a:srgbClr val="FFFF00"/>
                </a:solidFill>
                <a:latin typeface="Arial"/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sz="3600" b="1" kern="0" dirty="0">
              <a:solidFill>
                <a:srgbClr val="FFFF00"/>
              </a:solidFill>
              <a:latin typeface="Arial"/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67462" b="22985"/>
          <a:stretch/>
        </p:blipFill>
        <p:spPr>
          <a:xfrm>
            <a:off x="2409677" y="3527797"/>
            <a:ext cx="1946299" cy="1775162"/>
          </a:xfrm>
          <a:prstGeom prst="rect">
            <a:avLst/>
          </a:prstGeom>
        </p:spPr>
      </p:pic>
      <p:sp>
        <p:nvSpPr>
          <p:cNvPr id="560139" name="Line 11"/>
          <p:cNvSpPr>
            <a:spLocks noChangeShapeType="1"/>
          </p:cNvSpPr>
          <p:nvPr/>
        </p:nvSpPr>
        <p:spPr bwMode="auto">
          <a:xfrm>
            <a:off x="1908176" y="4464497"/>
            <a:ext cx="647700" cy="0"/>
          </a:xfrm>
          <a:prstGeom prst="line">
            <a:avLst/>
          </a:prstGeom>
          <a:noFill/>
          <a:ln w="889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560140" name="Line 12"/>
          <p:cNvSpPr>
            <a:spLocks noChangeShapeType="1"/>
          </p:cNvSpPr>
          <p:nvPr/>
        </p:nvSpPr>
        <p:spPr bwMode="auto">
          <a:xfrm flipV="1">
            <a:off x="4211960" y="4391470"/>
            <a:ext cx="647378" cy="422"/>
          </a:xfrm>
          <a:prstGeom prst="line">
            <a:avLst/>
          </a:prstGeom>
          <a:noFill/>
          <a:ln w="889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3728" y="5661250"/>
            <a:ext cx="2162944" cy="105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3212"/>
      </p:ext>
    </p:extLst>
  </p:cSld>
  <p:clrMapOvr>
    <a:masterClrMapping/>
  </p:clrMapOvr>
  <p:transition xmlns:p14="http://schemas.microsoft.com/office/powerpoint/2010/main" advTm="20125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901318B2-6ADD-E542-A9D5-7194A1DB5C23}" type="slidenum">
              <a:rPr lang="en-US" altLang="zh-CN"/>
              <a:pPr/>
              <a:t>27</a:t>
            </a:fld>
            <a:endParaRPr lang="en-US" altLang="zh-CN"/>
          </a:p>
        </p:txBody>
      </p:sp>
      <p:sp>
        <p:nvSpPr>
          <p:cNvPr id="561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14400"/>
            <a:ext cx="8001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3200" b="1" dirty="0" err="1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ReHo</a:t>
            </a:r>
            <a:r>
              <a:rPr lang="en-US" altLang="zh-CN" sz="32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: motor task state vs. pure resting state</a:t>
            </a:r>
            <a:endParaRPr lang="en-US" altLang="zh-CN" sz="1600" b="1" i="1" dirty="0" smtClean="0">
              <a:solidFill>
                <a:srgbClr val="FFFF00"/>
              </a:solidFill>
              <a:latin typeface="Comic Sans MS" charset="0"/>
              <a:ea typeface="隶书" charset="0"/>
              <a:cs typeface="隶书" charset="0"/>
            </a:endParaRPr>
          </a:p>
        </p:txBody>
      </p:sp>
      <p:sp>
        <p:nvSpPr>
          <p:cNvPr id="561155" name="Rectangle 3"/>
          <p:cNvSpPr>
            <a:spLocks noChangeArrowheads="1"/>
          </p:cNvSpPr>
          <p:nvPr/>
        </p:nvSpPr>
        <p:spPr bwMode="auto">
          <a:xfrm>
            <a:off x="5715000" y="2176463"/>
            <a:ext cx="2971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kumimoji="1" lang="en-US" altLang="zh-CN" sz="2800">
                <a:solidFill>
                  <a:srgbClr val="FFFF00"/>
                </a:solidFill>
                <a:ea typeface="隶书" charset="0"/>
                <a:cs typeface="隶书" charset="0"/>
              </a:rPr>
              <a:t>Rest &gt; Motor</a:t>
            </a:r>
          </a:p>
        </p:txBody>
      </p:sp>
      <p:sp>
        <p:nvSpPr>
          <p:cNvPr id="561156" name="Rectangle 4"/>
          <p:cNvSpPr>
            <a:spLocks noChangeArrowheads="1"/>
          </p:cNvSpPr>
          <p:nvPr/>
        </p:nvSpPr>
        <p:spPr bwMode="auto">
          <a:xfrm>
            <a:off x="5715000" y="2938463"/>
            <a:ext cx="3048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kumimoji="1" lang="en-US" altLang="zh-CN" sz="2800">
                <a:solidFill>
                  <a:srgbClr val="FFFF00"/>
                </a:solidFill>
                <a:ea typeface="隶书" charset="0"/>
                <a:cs typeface="隶书" charset="0"/>
              </a:rPr>
              <a:t>Motor &gt; Rest</a:t>
            </a:r>
          </a:p>
        </p:txBody>
      </p:sp>
      <p:pic>
        <p:nvPicPr>
          <p:cNvPr id="53253" name="Picture 5" descr="ipsiM1_PC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100263"/>
            <a:ext cx="2955925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1158" name="Rectangle 6"/>
          <p:cNvSpPr>
            <a:spLocks noChangeArrowheads="1"/>
          </p:cNvSpPr>
          <p:nvPr/>
        </p:nvSpPr>
        <p:spPr bwMode="auto">
          <a:xfrm>
            <a:off x="5105400" y="2252663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561159" name="Rectangle 7"/>
          <p:cNvSpPr>
            <a:spLocks noChangeArrowheads="1"/>
          </p:cNvSpPr>
          <p:nvPr/>
        </p:nvSpPr>
        <p:spPr bwMode="auto">
          <a:xfrm>
            <a:off x="5181600" y="2328863"/>
            <a:ext cx="304800" cy="3048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561160" name="Rectangle 8"/>
          <p:cNvSpPr>
            <a:spLocks noChangeArrowheads="1"/>
          </p:cNvSpPr>
          <p:nvPr/>
        </p:nvSpPr>
        <p:spPr bwMode="auto">
          <a:xfrm>
            <a:off x="5181600" y="3090863"/>
            <a:ext cx="304800" cy="304800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561161" name="Rectangle 9"/>
          <p:cNvSpPr>
            <a:spLocks noChangeArrowheads="1"/>
          </p:cNvSpPr>
          <p:nvPr/>
        </p:nvSpPr>
        <p:spPr bwMode="auto">
          <a:xfrm>
            <a:off x="457200" y="3886201"/>
            <a:ext cx="7772400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altLang="zh-CN" sz="2800" dirty="0">
                <a:solidFill>
                  <a:srgbClr val="FFFFFF"/>
                </a:solidFill>
                <a:ea typeface="隶书" charset="0"/>
                <a:cs typeface="隶书" charset="0"/>
              </a:rPr>
              <a:t>a)  Higher </a:t>
            </a:r>
            <a:r>
              <a:rPr kumimoji="1" lang="en-US" altLang="zh-CN" sz="2800" dirty="0" err="1">
                <a:solidFill>
                  <a:srgbClr val="FFFFFF"/>
                </a:solidFill>
                <a:ea typeface="隶书" charset="0"/>
                <a:cs typeface="隶书" charset="0"/>
              </a:rPr>
              <a:t>ReHo</a:t>
            </a:r>
            <a:r>
              <a:rPr kumimoji="1" lang="en-US" altLang="zh-CN" sz="2800" dirty="0">
                <a:solidFill>
                  <a:srgbClr val="FFFFFF"/>
                </a:solidFill>
                <a:ea typeface="隶书" charset="0"/>
                <a:cs typeface="隶书" charset="0"/>
              </a:rPr>
              <a:t> in bilateral primary motor cortices during motor task</a:t>
            </a:r>
          </a:p>
          <a:p>
            <a:pPr>
              <a:defRPr/>
            </a:pPr>
            <a:r>
              <a:rPr kumimoji="1" lang="en-US" altLang="zh-CN" sz="2800" dirty="0" err="1">
                <a:solidFill>
                  <a:srgbClr val="FFFFFF"/>
                </a:solidFill>
                <a:ea typeface="隶书" charset="0"/>
                <a:cs typeface="隶书" charset="0"/>
              </a:rPr>
              <a:t>b</a:t>
            </a:r>
            <a:r>
              <a:rPr kumimoji="1" lang="en-US" altLang="zh-CN" sz="2800" dirty="0">
                <a:solidFill>
                  <a:srgbClr val="FFFFFF"/>
                </a:solidFill>
                <a:ea typeface="隶书" charset="0"/>
                <a:cs typeface="隶书" charset="0"/>
              </a:rPr>
              <a:t>)  Higher </a:t>
            </a:r>
            <a:r>
              <a:rPr kumimoji="1" lang="en-US" altLang="zh-CN" sz="2800" dirty="0" err="1">
                <a:solidFill>
                  <a:srgbClr val="FFFFFF"/>
                </a:solidFill>
                <a:ea typeface="隶书" charset="0"/>
                <a:cs typeface="隶书" charset="0"/>
              </a:rPr>
              <a:t>ReHo</a:t>
            </a:r>
            <a:r>
              <a:rPr kumimoji="1" lang="en-US" altLang="zh-CN" sz="2800" dirty="0">
                <a:solidFill>
                  <a:srgbClr val="FFFFFF"/>
                </a:solidFill>
                <a:ea typeface="隶书" charset="0"/>
                <a:cs typeface="隶书" charset="0"/>
              </a:rPr>
              <a:t> in default mode network (PCC, MPFC, IPL) during rest </a:t>
            </a:r>
            <a:r>
              <a:rPr kumimoji="1" lang="en-US" altLang="zh-CN" sz="2000" i="1" dirty="0">
                <a:solidFill>
                  <a:srgbClr val="FFFFFF"/>
                </a:solidFill>
                <a:ea typeface="隶书" charset="0"/>
                <a:cs typeface="隶书" charset="0"/>
              </a:rPr>
              <a:t>(</a:t>
            </a:r>
            <a:r>
              <a:rPr kumimoji="1" lang="en-US" altLang="zh-CN" sz="2000" i="1" dirty="0" err="1">
                <a:solidFill>
                  <a:srgbClr val="FFFFFF"/>
                </a:solidFill>
                <a:ea typeface="隶书" charset="0"/>
                <a:cs typeface="隶书" charset="0"/>
              </a:rPr>
              <a:t>Raichle</a:t>
            </a:r>
            <a:r>
              <a:rPr kumimoji="1" lang="en-US" altLang="zh-CN" sz="2000" i="1" dirty="0">
                <a:solidFill>
                  <a:srgbClr val="FFFFFF"/>
                </a:solidFill>
                <a:ea typeface="隶书" charset="0"/>
                <a:cs typeface="隶书" charset="0"/>
              </a:rPr>
              <a:t> et al., 2001; </a:t>
            </a:r>
            <a:r>
              <a:rPr kumimoji="1" lang="en-US" altLang="zh-CN" sz="2000" i="1" dirty="0" err="1">
                <a:solidFill>
                  <a:srgbClr val="FFFFFF"/>
                </a:solidFill>
                <a:ea typeface="隶书" charset="0"/>
                <a:cs typeface="隶书" charset="0"/>
              </a:rPr>
              <a:t>Greicius</a:t>
            </a:r>
            <a:r>
              <a:rPr kumimoji="1" lang="en-US" altLang="zh-CN" sz="2000" i="1" dirty="0">
                <a:solidFill>
                  <a:srgbClr val="FFFFFF"/>
                </a:solidFill>
                <a:ea typeface="隶书" charset="0"/>
                <a:cs typeface="隶书" charset="0"/>
              </a:rPr>
              <a:t> et al., 2003)</a:t>
            </a:r>
          </a:p>
        </p:txBody>
      </p:sp>
      <p:sp>
        <p:nvSpPr>
          <p:cNvPr id="561162" name="Line 10"/>
          <p:cNvSpPr>
            <a:spLocks noChangeShapeType="1"/>
          </p:cNvSpPr>
          <p:nvPr/>
        </p:nvSpPr>
        <p:spPr bwMode="auto">
          <a:xfrm flipV="1">
            <a:off x="3581400" y="3332163"/>
            <a:ext cx="152400" cy="2286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561163" name="Line 11"/>
          <p:cNvSpPr>
            <a:spLocks noChangeShapeType="1"/>
          </p:cNvSpPr>
          <p:nvPr/>
        </p:nvSpPr>
        <p:spPr bwMode="auto">
          <a:xfrm flipV="1">
            <a:off x="3581400" y="2417763"/>
            <a:ext cx="457200" cy="10668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altLang="zh-CN" sz="3200" b="1" kern="0" dirty="0" smtClean="0">
                <a:solidFill>
                  <a:srgbClr val="FFFF00"/>
                </a:solidFill>
                <a:latin typeface="Arial"/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sz="3600" b="1" kern="0" dirty="0">
              <a:solidFill>
                <a:srgbClr val="FFFF00"/>
              </a:solidFill>
              <a:latin typeface="Arial"/>
              <a:ea typeface="黑体" pitchFamily="2" charset="-122"/>
              <a:cs typeface="黑体" pitchFamily="2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17585" y="6248400"/>
            <a:ext cx="1953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 smtClean="0">
                <a:solidFill>
                  <a:srgbClr val="FFFFFF"/>
                </a:solidFill>
                <a:latin typeface="Times New Roman"/>
                <a:ea typeface="隶书" charset="0"/>
                <a:cs typeface="Times New Roman"/>
              </a:rPr>
              <a:t>(</a:t>
            </a:r>
            <a:r>
              <a:rPr lang="en-US" altLang="zh-CN" b="1" i="1" dirty="0" err="1" smtClean="0">
                <a:solidFill>
                  <a:srgbClr val="FFFFFF"/>
                </a:solidFill>
                <a:latin typeface="Times New Roman"/>
                <a:ea typeface="隶书" charset="0"/>
                <a:cs typeface="Times New Roman"/>
              </a:rPr>
              <a:t>Zang</a:t>
            </a:r>
            <a:r>
              <a:rPr lang="en-US" altLang="zh-CN" b="1" i="1" dirty="0" smtClean="0">
                <a:solidFill>
                  <a:srgbClr val="FFFFFF"/>
                </a:solidFill>
                <a:latin typeface="Times New Roman"/>
                <a:ea typeface="隶书" charset="0"/>
                <a:cs typeface="Times New Roman"/>
              </a:rPr>
              <a:t> et al., 2004)</a:t>
            </a:r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138845"/>
      </p:ext>
    </p:extLst>
  </p:cSld>
  <p:clrMapOvr>
    <a:masterClrMapping/>
  </p:clrMapOvr>
  <p:transition xmlns:p14="http://schemas.microsoft.com/office/powerpoint/2010/main" advTm="39172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latin typeface="Times New Roman"/>
                <a:ea typeface="黑体" pitchFamily="2" charset="-122"/>
                <a:cs typeface="Times New Roman"/>
              </a:rPr>
              <a:t>Amplitude </a:t>
            </a:r>
            <a:r>
              <a:rPr lang="en-US" altLang="zh-CN" sz="3200" b="1" dirty="0">
                <a:solidFill>
                  <a:srgbClr val="FFFF00"/>
                </a:solidFill>
                <a:latin typeface="Times New Roman"/>
                <a:ea typeface="黑体" pitchFamily="2" charset="-122"/>
                <a:cs typeface="Times New Roman"/>
              </a:rPr>
              <a:t>of low frequency fluctuations </a:t>
            </a:r>
          </a:p>
        </p:txBody>
      </p:sp>
      <p:sp>
        <p:nvSpPr>
          <p:cNvPr id="70" name="Rectangle 3"/>
          <p:cNvSpPr>
            <a:spLocks noChangeArrowheads="1"/>
          </p:cNvSpPr>
          <p:nvPr/>
        </p:nvSpPr>
        <p:spPr bwMode="auto">
          <a:xfrm>
            <a:off x="6934200" y="6458001"/>
            <a:ext cx="4419600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 sz="1400" dirty="0" err="1" smtClean="0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Zang</a:t>
            </a:r>
            <a:r>
              <a:rPr kumimoji="1" lang="en-US" altLang="zh-CN" sz="1400" dirty="0" smtClean="0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 et al., 2007</a:t>
            </a:r>
            <a:endParaRPr kumimoji="1" lang="en-US" altLang="zh-CN" sz="1400" dirty="0">
              <a:solidFill>
                <a:srgbClr val="FFFFFF"/>
              </a:solidFill>
              <a:ea typeface="隶书" pitchFamily="49" charset="-122"/>
              <a:cs typeface="隶书" pitchFamily="49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1268760"/>
            <a:ext cx="4309244" cy="5014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9585155"/>
      </p:ext>
    </p:extLst>
  </p:cSld>
  <p:clrMapOvr>
    <a:masterClrMapping/>
  </p:clrMapOvr>
  <p:transition xmlns:p14="http://schemas.microsoft.com/office/powerpoint/2010/main" advTm="58834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6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61A38E5C-9100-FB4F-BD6C-1A835A13A509}" type="slidenum">
              <a:rPr lang="en-US" altLang="zh-CN"/>
              <a:pPr/>
              <a:t>29</a:t>
            </a:fld>
            <a:endParaRPr lang="en-US" altLang="zh-CN"/>
          </a:p>
        </p:txBody>
      </p:sp>
      <p:sp>
        <p:nvSpPr>
          <p:cNvPr id="552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87400" y="990600"/>
            <a:ext cx="5689600" cy="1143000"/>
          </a:xfrm>
        </p:spPr>
        <p:txBody>
          <a:bodyPr/>
          <a:lstStyle/>
          <a:p>
            <a:pPr algn="l" eaLnBrk="1" hangingPunct="1"/>
            <a:r>
              <a:rPr lang="en-US" altLang="zh-CN" b="1" dirty="0">
                <a:solidFill>
                  <a:srgbClr val="FFFF00"/>
                </a:solidFill>
                <a:latin typeface="Times New Roman" charset="0"/>
                <a:ea typeface="楷体_GB2312" pitchFamily="49" charset="-122"/>
                <a:cs typeface="楷体_GB2312" pitchFamily="49" charset="-122"/>
              </a:rPr>
              <a:t>ALFF</a:t>
            </a:r>
            <a:endParaRPr lang="en-US" altLang="zh-CN" sz="3200" b="1" dirty="0">
              <a:solidFill>
                <a:srgbClr val="FFFF00"/>
              </a:solidFill>
              <a:latin typeface="Times New Roman" charset="0"/>
              <a:ea typeface="楷体_GB2312" pitchFamily="49" charset="-122"/>
              <a:cs typeface="楷体_GB2312" pitchFamily="49" charset="-122"/>
            </a:endParaRPr>
          </a:p>
        </p:txBody>
      </p:sp>
      <p:sp>
        <p:nvSpPr>
          <p:cNvPr id="552963" name="Line 3"/>
          <p:cNvSpPr>
            <a:spLocks noChangeShapeType="1"/>
          </p:cNvSpPr>
          <p:nvPr/>
        </p:nvSpPr>
        <p:spPr bwMode="auto">
          <a:xfrm flipH="1">
            <a:off x="2778126" y="3105152"/>
            <a:ext cx="503238" cy="504825"/>
          </a:xfrm>
          <a:prstGeom prst="line">
            <a:avLst/>
          </a:prstGeom>
          <a:noFill/>
          <a:ln w="889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552964" name="Rectangle 4"/>
          <p:cNvSpPr>
            <a:spLocks noChangeArrowheads="1"/>
          </p:cNvSpPr>
          <p:nvPr/>
        </p:nvSpPr>
        <p:spPr bwMode="auto">
          <a:xfrm>
            <a:off x="4067175" y="4797427"/>
            <a:ext cx="43211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85AEFF"/>
              </a:buClr>
              <a:buFont typeface="Wingdings" charset="0"/>
              <a:buNone/>
              <a:defRPr/>
            </a:pPr>
            <a:r>
              <a:rPr lang="en-US" altLang="zh-CN" sz="2800">
                <a:solidFill>
                  <a:srgbClr val="FFFFFF"/>
                </a:solidFill>
                <a:ea typeface="楷体_GB2312" charset="0"/>
                <a:cs typeface="楷体_GB2312" charset="0"/>
              </a:rPr>
              <a:t>        ALFF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85AEFF"/>
              </a:buClr>
              <a:buFont typeface="Wingdings" charset="0"/>
              <a:buNone/>
              <a:defRPr/>
            </a:pPr>
            <a:r>
              <a:rPr lang="en-US" altLang="zh-CN" sz="2400" i="1">
                <a:solidFill>
                  <a:srgbClr val="FFFFFF"/>
                </a:solidFill>
                <a:ea typeface="楷体_GB2312" charset="0"/>
                <a:cs typeface="楷体_GB2312" charset="0"/>
              </a:rPr>
              <a:t>(Zang et al., 2007)</a:t>
            </a:r>
          </a:p>
        </p:txBody>
      </p:sp>
      <p:sp>
        <p:nvSpPr>
          <p:cNvPr id="552965" name="Rectangle 5"/>
          <p:cNvSpPr>
            <a:spLocks noChangeArrowheads="1"/>
          </p:cNvSpPr>
          <p:nvPr/>
        </p:nvSpPr>
        <p:spPr bwMode="auto">
          <a:xfrm>
            <a:off x="3924301" y="2420939"/>
            <a:ext cx="31686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altLang="zh-CN" sz="2800">
                <a:solidFill>
                  <a:srgbClr val="FFFFFF"/>
                </a:solidFill>
                <a:ea typeface="楷体_GB2312" charset="0"/>
                <a:cs typeface="楷体_GB2312" charset="0"/>
              </a:rPr>
              <a:t>         PET</a:t>
            </a:r>
          </a:p>
          <a:p>
            <a:pPr>
              <a:defRPr/>
            </a:pPr>
            <a:r>
              <a:rPr kumimoji="1" lang="en-US" altLang="zh-CN" sz="2400" i="1">
                <a:solidFill>
                  <a:srgbClr val="FFFFFF"/>
                </a:solidFill>
                <a:ea typeface="隶书" charset="0"/>
                <a:cs typeface="隶书" charset="0"/>
              </a:rPr>
              <a:t>(Raichle et al., 2001)</a:t>
            </a:r>
          </a:p>
        </p:txBody>
      </p:sp>
      <p:graphicFrame>
        <p:nvGraphicFramePr>
          <p:cNvPr id="45062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589088" y="2112963"/>
          <a:ext cx="1973262" cy="20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64" name="Image" r:id="rId4" imgW="1523272" imgH="1612698" progId="">
                  <p:embed/>
                </p:oleObj>
              </mc:Choice>
              <mc:Fallback>
                <p:oleObj name="Image" r:id="rId4" imgW="1523272" imgH="161269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088" y="2112963"/>
                        <a:ext cx="1973262" cy="208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2967" name="Line 7"/>
          <p:cNvSpPr>
            <a:spLocks noChangeShapeType="1"/>
          </p:cNvSpPr>
          <p:nvPr/>
        </p:nvSpPr>
        <p:spPr bwMode="auto">
          <a:xfrm flipV="1">
            <a:off x="1228725" y="3336927"/>
            <a:ext cx="576263" cy="576263"/>
          </a:xfrm>
          <a:prstGeom prst="line">
            <a:avLst/>
          </a:prstGeom>
          <a:noFill/>
          <a:ln w="889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552968" name="Line 8"/>
          <p:cNvSpPr>
            <a:spLocks noChangeShapeType="1"/>
          </p:cNvSpPr>
          <p:nvPr/>
        </p:nvSpPr>
        <p:spPr bwMode="auto">
          <a:xfrm flipH="1">
            <a:off x="3030539" y="2328865"/>
            <a:ext cx="503237" cy="504825"/>
          </a:xfrm>
          <a:prstGeom prst="line">
            <a:avLst/>
          </a:prstGeom>
          <a:noFill/>
          <a:ln w="889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graphicFrame>
        <p:nvGraphicFramePr>
          <p:cNvPr id="45065" name="Object 9"/>
          <p:cNvGraphicFramePr>
            <a:graphicFrameLocks noChangeAspect="1"/>
          </p:cNvGraphicFramePr>
          <p:nvPr/>
        </p:nvGraphicFramePr>
        <p:xfrm>
          <a:off x="1660526" y="4705350"/>
          <a:ext cx="2047875" cy="174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65" name="Image" r:id="rId6" imgW="2946032" imgH="2514286" progId="">
                  <p:embed/>
                </p:oleObj>
              </mc:Choice>
              <mc:Fallback>
                <p:oleObj name="Image" r:id="rId6" imgW="2946032" imgH="251428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0526" y="4705350"/>
                        <a:ext cx="2047875" cy="174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2970" name="Line 10"/>
          <p:cNvSpPr>
            <a:spLocks noChangeShapeType="1"/>
          </p:cNvSpPr>
          <p:nvPr/>
        </p:nvSpPr>
        <p:spPr bwMode="auto">
          <a:xfrm flipH="1">
            <a:off x="3173414" y="4632327"/>
            <a:ext cx="503237" cy="504825"/>
          </a:xfrm>
          <a:prstGeom prst="line">
            <a:avLst/>
          </a:prstGeom>
          <a:noFill/>
          <a:ln w="889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552971" name="Line 11"/>
          <p:cNvSpPr>
            <a:spLocks noChangeShapeType="1"/>
          </p:cNvSpPr>
          <p:nvPr/>
        </p:nvSpPr>
        <p:spPr bwMode="auto">
          <a:xfrm flipV="1">
            <a:off x="1228726" y="5641975"/>
            <a:ext cx="574675" cy="503238"/>
          </a:xfrm>
          <a:prstGeom prst="line">
            <a:avLst/>
          </a:prstGeom>
          <a:noFill/>
          <a:ln w="889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552972" name="Line 12"/>
          <p:cNvSpPr>
            <a:spLocks noChangeShapeType="1"/>
          </p:cNvSpPr>
          <p:nvPr/>
        </p:nvSpPr>
        <p:spPr bwMode="auto">
          <a:xfrm flipH="1" flipV="1">
            <a:off x="2700338" y="5805488"/>
            <a:ext cx="1511300" cy="360362"/>
          </a:xfrm>
          <a:prstGeom prst="line">
            <a:avLst/>
          </a:prstGeom>
          <a:noFill/>
          <a:ln w="889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552973" name="Rectangle 13"/>
          <p:cNvSpPr>
            <a:spLocks noChangeArrowheads="1"/>
          </p:cNvSpPr>
          <p:nvPr/>
        </p:nvSpPr>
        <p:spPr bwMode="auto">
          <a:xfrm>
            <a:off x="4356100" y="6021390"/>
            <a:ext cx="1223963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85AEFF"/>
              </a:buClr>
              <a:buFont typeface="Wingdings" charset="2"/>
              <a:buNone/>
            </a:pPr>
            <a:r>
              <a:rPr lang="en-US" altLang="zh-CN" sz="3200">
                <a:solidFill>
                  <a:srgbClr val="FFFFFF"/>
                </a:solidFill>
                <a:ea typeface="楷体_GB2312" pitchFamily="49" charset="-122"/>
                <a:cs typeface="楷体_GB2312" pitchFamily="49" charset="-122"/>
              </a:rPr>
              <a:t>noise</a:t>
            </a:r>
            <a:endParaRPr lang="en-US" altLang="zh-CN" sz="3200" i="1">
              <a:solidFill>
                <a:srgbClr val="FFFFFF"/>
              </a:solidFill>
              <a:ea typeface="楷体_GB2312" pitchFamily="49" charset="-122"/>
              <a:cs typeface="楷体_GB2312" pitchFamily="49" charset="-122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altLang="zh-CN" sz="3200" b="1" kern="0" dirty="0" smtClean="0">
                <a:solidFill>
                  <a:srgbClr val="FFFF00"/>
                </a:solidFill>
                <a:latin typeface="Arial"/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sz="3600" b="1" kern="0" dirty="0">
              <a:solidFill>
                <a:srgbClr val="FFFF00"/>
              </a:solidFill>
              <a:latin typeface="Arial"/>
              <a:ea typeface="黑体" pitchFamily="2" charset="-122"/>
              <a:cs typeface="黑体" pitchFamily="2" charset="-122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937991846"/>
      </p:ext>
    </p:extLst>
  </p:cSld>
  <p:clrMapOvr>
    <a:masterClrMapping/>
  </p:clrMapOvr>
  <p:transition xmlns:p14="http://schemas.microsoft.com/office/powerpoint/2010/main" advTm="22620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7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Resting-State </a:t>
            </a:r>
            <a:r>
              <a:rPr lang="en-US" altLang="zh-CN" sz="3200" b="1" dirty="0" err="1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fMRI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: Principles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2150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1773238"/>
            <a:ext cx="285750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B8169AFC-5C5C-7E4A-8003-F6E7C4B6666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2195513" y="6583363"/>
            <a:ext cx="6400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 sz="1200"/>
              <a:t>http://psychcentral.com/news/2010/11/03/new-insights-on-brains-internal-wiring/20500.html</a:t>
            </a:r>
          </a:p>
        </p:txBody>
      </p:sp>
      <p:sp>
        <p:nvSpPr>
          <p:cNvPr id="21510" name="Text Box 9"/>
          <p:cNvSpPr txBox="1">
            <a:spLocks noChangeArrowheads="1"/>
          </p:cNvSpPr>
          <p:nvPr/>
        </p:nvSpPr>
        <p:spPr bwMode="auto">
          <a:xfrm>
            <a:off x="5940425" y="2492375"/>
            <a:ext cx="2519363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zh-CN"/>
              <a:t>All of the human high mental functions such as thinking, emotion and consciousness rely on brain, an extremely complex system (Singer, 1999)</a:t>
            </a:r>
          </a:p>
        </p:txBody>
      </p:sp>
    </p:spTree>
  </p:cSld>
  <p:clrMapOvr>
    <a:masterClrMapping/>
  </p:clrMapOvr>
  <p:transition xmlns:p14="http://schemas.microsoft.com/office/powerpoint/2010/main" advTm="5566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6E2AC926-5E73-114B-AACC-DA83BEC8EBAE}" type="slidenum">
              <a:rPr lang="en-US" altLang="zh-CN"/>
              <a:pPr/>
              <a:t>30</a:t>
            </a:fld>
            <a:endParaRPr lang="en-US" altLang="zh-CN"/>
          </a:p>
        </p:txBody>
      </p:sp>
      <p:sp>
        <p:nvSpPr>
          <p:cNvPr id="55603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1" y="381000"/>
            <a:ext cx="6694487" cy="14478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Improvement: fractional ALFF</a:t>
            </a:r>
          </a:p>
        </p:txBody>
      </p:sp>
      <p:pic>
        <p:nvPicPr>
          <p:cNvPr id="48131" name="Picture 6" descr="seri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609" y="1458044"/>
            <a:ext cx="72009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4334" y="1961281"/>
            <a:ext cx="103505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9108" y="2105744"/>
            <a:ext cx="9969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6042" name="Line 10"/>
          <p:cNvSpPr>
            <a:spLocks noChangeShapeType="1"/>
          </p:cNvSpPr>
          <p:nvPr/>
        </p:nvSpPr>
        <p:spPr bwMode="auto">
          <a:xfrm flipH="1">
            <a:off x="2340595" y="2321644"/>
            <a:ext cx="2376488" cy="21590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556043" name="Line 11"/>
          <p:cNvSpPr>
            <a:spLocks noChangeShapeType="1"/>
          </p:cNvSpPr>
          <p:nvPr/>
        </p:nvSpPr>
        <p:spPr bwMode="auto">
          <a:xfrm>
            <a:off x="6444283" y="2824883"/>
            <a:ext cx="1008062" cy="144463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556044" name="Text Box 12"/>
          <p:cNvSpPr txBox="1">
            <a:spLocks noChangeArrowheads="1"/>
          </p:cNvSpPr>
          <p:nvPr/>
        </p:nvSpPr>
        <p:spPr bwMode="auto">
          <a:xfrm>
            <a:off x="1548434" y="3185244"/>
            <a:ext cx="259238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dirty="0" err="1">
                <a:solidFill>
                  <a:srgbClr val="000000"/>
                </a:solidFill>
                <a:ea typeface="宋体" charset="0"/>
                <a:cs typeface="宋体" charset="0"/>
              </a:rPr>
              <a:t>Suprasellar</a:t>
            </a:r>
            <a:r>
              <a:rPr lang="en-US" altLang="zh-CN" sz="2800" dirty="0">
                <a:solidFill>
                  <a:srgbClr val="000000"/>
                </a:solidFill>
                <a:ea typeface="宋体" charset="0"/>
                <a:cs typeface="宋体" charset="0"/>
              </a:rPr>
              <a:t> cistern</a:t>
            </a:r>
          </a:p>
        </p:txBody>
      </p:sp>
      <p:sp>
        <p:nvSpPr>
          <p:cNvPr id="556045" name="Text Box 13"/>
          <p:cNvSpPr txBox="1">
            <a:spLocks noChangeArrowheads="1"/>
          </p:cNvSpPr>
          <p:nvPr/>
        </p:nvSpPr>
        <p:spPr bwMode="auto">
          <a:xfrm>
            <a:off x="7093571" y="3329708"/>
            <a:ext cx="1584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>
                <a:solidFill>
                  <a:srgbClr val="000000"/>
                </a:solidFill>
                <a:ea typeface="宋体" charset="0"/>
                <a:cs typeface="宋体" charset="0"/>
              </a:rPr>
              <a:t>PCC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altLang="zh-CN" sz="3200" b="1" kern="0" dirty="0" smtClean="0">
                <a:solidFill>
                  <a:srgbClr val="FFFF00"/>
                </a:solidFill>
                <a:latin typeface="Arial"/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sz="3600" b="1" kern="0" dirty="0">
              <a:solidFill>
                <a:srgbClr val="FFFF00"/>
              </a:solidFill>
              <a:latin typeface="Arial"/>
              <a:ea typeface="黑体" pitchFamily="2" charset="-122"/>
              <a:cs typeface="黑体" pitchFamily="2" charset="-122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6372" y="6546830"/>
            <a:ext cx="541972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16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Zou</a:t>
            </a:r>
            <a:r>
              <a:rPr lang="en-US" altLang="zh-CN" sz="16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et al., 2008. </a:t>
            </a:r>
            <a:r>
              <a:rPr lang="en-US" sz="1600" dirty="0">
                <a:solidFill>
                  <a:srgbClr val="FFFFFF"/>
                </a:solidFill>
              </a:rPr>
              <a:t>J </a:t>
            </a:r>
            <a:r>
              <a:rPr lang="en-US" sz="1600" dirty="0" err="1">
                <a:solidFill>
                  <a:srgbClr val="FFFFFF"/>
                </a:solidFill>
              </a:rPr>
              <a:t>Neurosci</a:t>
            </a:r>
            <a:r>
              <a:rPr lang="en-US" sz="1600" dirty="0">
                <a:solidFill>
                  <a:srgbClr val="FFFFFF"/>
                </a:solidFill>
              </a:rPr>
              <a:t> Methods</a:t>
            </a:r>
            <a:endParaRPr lang="en-US" altLang="zh-CN" sz="1600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701610"/>
      </p:ext>
    </p:extLst>
  </p:cSld>
  <p:clrMapOvr>
    <a:masterClrMapping/>
  </p:clrMapOvr>
  <p:transition xmlns:p14="http://schemas.microsoft.com/office/powerpoint/2010/main" advTm="151871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6E2AC926-5E73-114B-AACC-DA83BEC8EBAE}" type="slidenum">
              <a:rPr lang="en-US" altLang="zh-CN"/>
              <a:pPr/>
              <a:t>31</a:t>
            </a:fld>
            <a:endParaRPr lang="en-US" altLang="zh-CN"/>
          </a:p>
        </p:txBody>
      </p:sp>
      <p:sp>
        <p:nvSpPr>
          <p:cNvPr id="55603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1" y="381000"/>
            <a:ext cx="6694487" cy="14478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Improvement: fractional ALFF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altLang="zh-CN" sz="3200" b="1" kern="0" dirty="0" smtClean="0">
                <a:solidFill>
                  <a:srgbClr val="FFFF00"/>
                </a:solidFill>
                <a:latin typeface="Arial"/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sz="3600" b="1" kern="0" dirty="0">
              <a:solidFill>
                <a:srgbClr val="FFFF00"/>
              </a:solidFill>
              <a:latin typeface="Arial"/>
              <a:ea typeface="黑体" pitchFamily="2" charset="-122"/>
              <a:cs typeface="黑体" pitchFamily="2" charset="-122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6372" y="6546830"/>
            <a:ext cx="541972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16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Zou</a:t>
            </a:r>
            <a:r>
              <a:rPr lang="en-US" altLang="zh-CN" sz="16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et al., 2008. </a:t>
            </a:r>
            <a:r>
              <a:rPr lang="en-US" sz="1600" dirty="0">
                <a:solidFill>
                  <a:srgbClr val="FFFFFF"/>
                </a:solidFill>
              </a:rPr>
              <a:t>J </a:t>
            </a:r>
            <a:r>
              <a:rPr lang="en-US" sz="1600" dirty="0" err="1">
                <a:solidFill>
                  <a:srgbClr val="FFFFFF"/>
                </a:solidFill>
              </a:rPr>
              <a:t>Neurosci</a:t>
            </a:r>
            <a:r>
              <a:rPr lang="en-US" sz="1600" dirty="0">
                <a:solidFill>
                  <a:srgbClr val="FFFFFF"/>
                </a:solidFill>
              </a:rPr>
              <a:t> Methods</a:t>
            </a:r>
            <a:endParaRPr lang="en-US" altLang="zh-CN" sz="1600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pic>
        <p:nvPicPr>
          <p:cNvPr id="15" name="Picture 10" descr="fo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408712" cy="505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487956"/>
      </p:ext>
    </p:extLst>
  </p:cSld>
  <p:clrMapOvr>
    <a:masterClrMapping/>
  </p:clrMapOvr>
  <p:transition xmlns:p14="http://schemas.microsoft.com/office/powerpoint/2010/main" advTm="151871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32</a:t>
            </a:fld>
            <a:endParaRPr lang="en-US" altLang="zh-CN"/>
          </a:p>
        </p:txBody>
      </p:sp>
      <p:sp>
        <p:nvSpPr>
          <p:cNvPr id="342019" name="Rectangle 3"/>
          <p:cNvSpPr>
            <a:spLocks noChangeArrowheads="1"/>
          </p:cNvSpPr>
          <p:nvPr/>
        </p:nvSpPr>
        <p:spPr bwMode="auto">
          <a:xfrm>
            <a:off x="971550" y="1828800"/>
            <a:ext cx="7696200" cy="3927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FFFF00"/>
                </a:solidFill>
              </a:rPr>
              <a:t>Graph theoretical analysis: 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(Salvador et al., 2005, </a:t>
            </a:r>
            <a:r>
              <a:rPr kumimoji="1" lang="en-US" altLang="zh-CN" sz="2800" dirty="0" err="1" smtClean="0">
                <a:solidFill>
                  <a:srgbClr val="FFFFFF"/>
                </a:solidFill>
              </a:rPr>
              <a:t>Bullmore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 and </a:t>
            </a:r>
            <a:r>
              <a:rPr kumimoji="1" lang="en-US" altLang="zh-CN" sz="2800" dirty="0" err="1" smtClean="0">
                <a:solidFill>
                  <a:srgbClr val="FFFFFF"/>
                </a:solidFill>
              </a:rPr>
              <a:t>Sporns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, 2009)</a:t>
            </a:r>
          </a:p>
          <a:p>
            <a:pPr lvl="1" algn="l">
              <a:spcBef>
                <a:spcPct val="20000"/>
              </a:spcBef>
              <a:buFontTx/>
              <a:buChar char="•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FFFF00"/>
                </a:solidFill>
              </a:rPr>
              <a:t>Degree connectivity, functional connectivity density, degree centrality: 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(Buckner et </a:t>
            </a:r>
            <a:r>
              <a:rPr kumimoji="1" lang="en-US" altLang="zh-CN" sz="2800" dirty="0">
                <a:solidFill>
                  <a:srgbClr val="FFFFFF"/>
                </a:solidFill>
              </a:rPr>
              <a:t>al.,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 2009; </a:t>
            </a:r>
            <a:r>
              <a:rPr kumimoji="1" lang="en-US" altLang="zh-CN" sz="2800" dirty="0" err="1" smtClean="0">
                <a:solidFill>
                  <a:srgbClr val="FFFFFF"/>
                </a:solidFill>
              </a:rPr>
              <a:t>Tomasi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2800" dirty="0">
                <a:solidFill>
                  <a:srgbClr val="FFFFFF"/>
                </a:solidFill>
              </a:rPr>
              <a:t>et al., 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2010</a:t>
            </a:r>
            <a:r>
              <a:rPr kumimoji="1" lang="en-US" altLang="zh-CN" sz="2800" dirty="0">
                <a:solidFill>
                  <a:srgbClr val="FFFFFF"/>
                </a:solidFill>
              </a:rPr>
              <a:t>;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 Cole et </a:t>
            </a:r>
            <a:r>
              <a:rPr kumimoji="1" lang="en-US" altLang="zh-CN" sz="2800" dirty="0">
                <a:solidFill>
                  <a:srgbClr val="FFFFFF"/>
                </a:solidFill>
              </a:rPr>
              <a:t>al., 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2010; </a:t>
            </a:r>
            <a:r>
              <a:rPr kumimoji="1" lang="en-US" altLang="zh-CN" sz="2800" dirty="0" err="1" smtClean="0">
                <a:solidFill>
                  <a:srgbClr val="FFFFFF"/>
                </a:solidFill>
              </a:rPr>
              <a:t>Zuo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 et </a:t>
            </a:r>
            <a:r>
              <a:rPr kumimoji="1" lang="en-US" altLang="zh-CN" sz="2800" dirty="0">
                <a:solidFill>
                  <a:srgbClr val="FFFFFF"/>
                </a:solidFill>
              </a:rPr>
              <a:t>al., 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2012)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 …</a:t>
            </a:r>
          </a:p>
          <a:p>
            <a:pPr algn="l"/>
            <a:endParaRPr kumimoji="1" lang="en-US" altLang="zh-CN" sz="2800" dirty="0">
              <a:solidFill>
                <a:srgbClr val="FFFFFF"/>
              </a:solidFill>
              <a:latin typeface="Comic Sans MS" charset="0"/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143000"/>
            <a:ext cx="340890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</a:rPr>
              <a:t>Graphical approach</a:t>
            </a:r>
            <a:endParaRPr kumimoji="1" lang="en-US" altLang="zh-CN" sz="3200" dirty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0738422"/>
      </p:ext>
    </p:extLst>
  </p:cSld>
  <p:clrMapOvr>
    <a:masterClrMapping/>
  </p:clrMapOvr>
  <p:transition xmlns:p14="http://schemas.microsoft.com/office/powerpoint/2010/main" advTm="55586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33</a:t>
            </a:fld>
            <a:endParaRPr lang="en-US" altLang="zh-CN"/>
          </a:p>
        </p:txBody>
      </p:sp>
      <p:sp>
        <p:nvSpPr>
          <p:cNvPr id="7" name="Rectangle 6"/>
          <p:cNvSpPr/>
          <p:nvPr/>
        </p:nvSpPr>
        <p:spPr>
          <a:xfrm>
            <a:off x="990600" y="838200"/>
            <a:ext cx="446909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r>
              <a:rPr kumimoji="1" lang="en-US" altLang="zh-CN" sz="3200" dirty="0">
                <a:solidFill>
                  <a:srgbClr val="FFFF00"/>
                </a:solidFill>
              </a:rPr>
              <a:t>Graph theoretical analysis</a:t>
            </a:r>
            <a:endParaRPr kumimoji="1" lang="en-US" altLang="zh-CN" sz="3200" dirty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808336"/>
            <a:ext cx="6489700" cy="47469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810000"/>
            <a:ext cx="2209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000" dirty="0" err="1">
                <a:solidFill>
                  <a:srgbClr val="FFFFFF"/>
                </a:solidFill>
              </a:rPr>
              <a:t>Bullmore</a:t>
            </a:r>
            <a:r>
              <a:rPr kumimoji="1" lang="en-US" altLang="zh-CN" sz="2000" dirty="0">
                <a:solidFill>
                  <a:srgbClr val="FFFFFF"/>
                </a:solidFill>
              </a:rPr>
              <a:t> and </a:t>
            </a:r>
            <a:r>
              <a:rPr kumimoji="1" lang="en-US" altLang="zh-CN" sz="2000" dirty="0" err="1">
                <a:solidFill>
                  <a:srgbClr val="FFFFFF"/>
                </a:solidFill>
              </a:rPr>
              <a:t>Sporns</a:t>
            </a:r>
            <a:r>
              <a:rPr kumimoji="1" lang="en-US" altLang="zh-CN" sz="2000" dirty="0">
                <a:solidFill>
                  <a:srgbClr val="FFFFFF"/>
                </a:solidFill>
              </a:rPr>
              <a:t>, 2009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69388"/>
      </p:ext>
    </p:extLst>
  </p:cSld>
  <p:clrMapOvr>
    <a:masterClrMapping/>
  </p:clrMapOvr>
  <p:transition xmlns:p14="http://schemas.microsoft.com/office/powerpoint/2010/main" advTm="190108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6011863" y="2030413"/>
            <a:ext cx="4103687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  <a:buClr>
                <a:srgbClr val="FFFFFF"/>
              </a:buClr>
              <a:buSzPct val="60000"/>
              <a:buFont typeface="Wingdings" charset="2"/>
              <a:buChar char="l"/>
            </a:pPr>
            <a:r>
              <a:rPr lang="en-US" altLang="zh-CN" sz="2000" dirty="0">
                <a:solidFill>
                  <a:srgbClr val="B1E2FB"/>
                </a:solidFill>
              </a:rPr>
              <a:t> </a:t>
            </a:r>
            <a:r>
              <a:rPr lang="en-US" altLang="zh-CN" sz="2000" dirty="0" smtClean="0">
                <a:solidFill>
                  <a:srgbClr val="B1E2FB"/>
                </a:solidFill>
              </a:rPr>
              <a:t>Node</a:t>
            </a:r>
            <a:r>
              <a:rPr lang="en-US" altLang="zh-CN" sz="2000" dirty="0">
                <a:solidFill>
                  <a:srgbClr val="B1E2FB"/>
                </a:solidFill>
              </a:rPr>
              <a:t>: brain region</a:t>
            </a:r>
          </a:p>
          <a:p>
            <a:pPr algn="l" eaLnBrk="0" hangingPunct="0">
              <a:spcBef>
                <a:spcPct val="0"/>
              </a:spcBef>
              <a:buClr>
                <a:srgbClr val="FFFFFF"/>
              </a:buClr>
              <a:buSzPct val="60000"/>
              <a:buFont typeface="Wingdings" charset="2"/>
              <a:buChar char="l"/>
            </a:pPr>
            <a:r>
              <a:rPr lang="en-US" altLang="zh-CN" sz="2000" dirty="0">
                <a:solidFill>
                  <a:srgbClr val="B1E2FB"/>
                </a:solidFill>
              </a:rPr>
              <a:t> Link: connection</a:t>
            </a:r>
            <a:endParaRPr lang="en-US" altLang="zh-CN" sz="2000" dirty="0">
              <a:solidFill>
                <a:srgbClr val="B1E2FB"/>
              </a:solidFill>
              <a:latin typeface="Arial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84213" y="1528763"/>
            <a:ext cx="5903912" cy="4319587"/>
            <a:chOff x="2824" y="781"/>
            <a:chExt cx="3224" cy="2291"/>
          </a:xfrm>
        </p:grpSpPr>
        <p:sp>
          <p:nvSpPr>
            <p:cNvPr id="41995" name="Rectangle 5"/>
            <p:cNvSpPr>
              <a:spLocks noChangeArrowheads="1"/>
            </p:cNvSpPr>
            <p:nvPr/>
          </p:nvSpPr>
          <p:spPr bwMode="auto">
            <a:xfrm>
              <a:off x="4833" y="2549"/>
              <a:ext cx="1215" cy="5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altLang="zh-CN">
                  <a:solidFill>
                    <a:srgbClr val="B1E2FB"/>
                  </a:solidFill>
                  <a:latin typeface="Arial" charset="0"/>
                </a:rPr>
                <a:t>Random</a:t>
              </a:r>
              <a:r>
                <a:rPr lang="en-US" altLang="zh-CN" sz="2000">
                  <a:solidFill>
                    <a:srgbClr val="B1E2FB"/>
                  </a:solidFill>
                  <a:latin typeface="Arial" charset="0"/>
                </a:rPr>
                <a:t>:</a:t>
              </a:r>
            </a:p>
            <a:p>
              <a:pPr algn="l" eaLnBrk="0" hangingPunct="0">
                <a:spcBef>
                  <a:spcPct val="0"/>
                </a:spcBef>
                <a:buClr>
                  <a:srgbClr val="FFFFFF"/>
                </a:buClr>
                <a:buSzPct val="60000"/>
                <a:buFont typeface="Wingdings" charset="2"/>
                <a:buChar char="l"/>
              </a:pPr>
              <a:r>
                <a:rPr lang="en-US" altLang="zh-CN">
                  <a:solidFill>
                    <a:srgbClr val="B1E2FB"/>
                  </a:solidFill>
                </a:rPr>
                <a:t> low C</a:t>
              </a:r>
              <a:r>
                <a:rPr lang="en-US" altLang="zh-CN" sz="1400">
                  <a:solidFill>
                    <a:srgbClr val="B1E2FB"/>
                  </a:solidFill>
                </a:rPr>
                <a:t>p</a:t>
              </a:r>
              <a:r>
                <a:rPr lang="en-US" altLang="zh-CN">
                  <a:solidFill>
                    <a:srgbClr val="B1E2FB"/>
                  </a:solidFill>
                </a:rPr>
                <a:t> </a:t>
              </a:r>
            </a:p>
            <a:p>
              <a:pPr algn="l" eaLnBrk="0" hangingPunct="0">
                <a:spcBef>
                  <a:spcPct val="0"/>
                </a:spcBef>
                <a:buClr>
                  <a:srgbClr val="FFFFFF"/>
                </a:buClr>
                <a:buSzPct val="60000"/>
                <a:buFont typeface="Wingdings" charset="2"/>
                <a:buChar char="l"/>
              </a:pPr>
              <a:r>
                <a:rPr lang="en-US" altLang="zh-CN">
                  <a:solidFill>
                    <a:srgbClr val="B1E2FB"/>
                  </a:solidFill>
                </a:rPr>
                <a:t> low L</a:t>
              </a:r>
              <a:r>
                <a:rPr lang="en-US" altLang="zh-CN" sz="1400">
                  <a:solidFill>
                    <a:srgbClr val="B1E2FB"/>
                  </a:solidFill>
                </a:rPr>
                <a:t>p</a:t>
              </a:r>
              <a:endParaRPr lang="en-US" altLang="zh-CN">
                <a:solidFill>
                  <a:srgbClr val="B1E2FB"/>
                </a:solidFill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24" y="781"/>
              <a:ext cx="2748" cy="2291"/>
              <a:chOff x="2824" y="781"/>
              <a:chExt cx="2748" cy="2291"/>
            </a:xfrm>
          </p:grpSpPr>
          <p:sp>
            <p:nvSpPr>
              <p:cNvPr id="41997" name="Rectangle 7"/>
              <p:cNvSpPr>
                <a:spLocks noChangeArrowheads="1"/>
              </p:cNvSpPr>
              <p:nvPr/>
            </p:nvSpPr>
            <p:spPr bwMode="auto">
              <a:xfrm>
                <a:off x="2824" y="781"/>
                <a:ext cx="2748" cy="138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998" name="Text Box 8"/>
              <p:cNvSpPr txBox="1">
                <a:spLocks noChangeArrowheads="1"/>
              </p:cNvSpPr>
              <p:nvPr/>
            </p:nvSpPr>
            <p:spPr bwMode="auto">
              <a:xfrm>
                <a:off x="3066" y="2195"/>
                <a:ext cx="2189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GB" altLang="zh-CN" sz="1600">
                    <a:solidFill>
                      <a:srgbClr val="FFFFFF"/>
                    </a:solidFill>
                  </a:rPr>
                  <a:t>Watts and Strogatz, 1998. Nature</a:t>
                </a:r>
              </a:p>
            </p:txBody>
          </p:sp>
          <p:pic>
            <p:nvPicPr>
              <p:cNvPr id="41999" name="Picture 9"/>
              <p:cNvPicPr>
                <a:picLocks noChangeAspect="1" noChangeArrowheads="1"/>
              </p:cNvPicPr>
              <p:nvPr/>
            </p:nvPicPr>
            <p:blipFill>
              <a:blip r:embed="rId3"/>
              <a:srcRect r="1485"/>
              <a:stretch>
                <a:fillRect/>
              </a:stretch>
            </p:blipFill>
            <p:spPr bwMode="auto">
              <a:xfrm>
                <a:off x="2854" y="876"/>
                <a:ext cx="2697" cy="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2000" name="Rectangle 10"/>
              <p:cNvSpPr>
                <a:spLocks noChangeArrowheads="1"/>
              </p:cNvSpPr>
              <p:nvPr/>
            </p:nvSpPr>
            <p:spPr bwMode="auto">
              <a:xfrm>
                <a:off x="3768" y="2580"/>
                <a:ext cx="1215" cy="4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altLang="zh-CN">
                    <a:solidFill>
                      <a:srgbClr val="B1E2FB"/>
                    </a:solidFill>
                    <a:latin typeface="Arial" charset="0"/>
                  </a:rPr>
                  <a:t>Small-world:</a:t>
                </a:r>
              </a:p>
              <a:p>
                <a:pPr algn="l" eaLnBrk="0" hangingPunct="0">
                  <a:spcBef>
                    <a:spcPct val="0"/>
                  </a:spcBef>
                  <a:buClr>
                    <a:srgbClr val="FFFFFF"/>
                  </a:buClr>
                  <a:buSzPct val="60000"/>
                  <a:buFont typeface="Wingdings" charset="2"/>
                  <a:buChar char="l"/>
                </a:pPr>
                <a:r>
                  <a:rPr lang="en-US" altLang="zh-CN">
                    <a:solidFill>
                      <a:srgbClr val="B1E2FB"/>
                    </a:solidFill>
                  </a:rPr>
                  <a:t> high C</a:t>
                </a:r>
                <a:r>
                  <a:rPr lang="en-US" altLang="zh-CN" sz="1400">
                    <a:solidFill>
                      <a:srgbClr val="B1E2FB"/>
                    </a:solidFill>
                  </a:rPr>
                  <a:t>p</a:t>
                </a:r>
                <a:r>
                  <a:rPr lang="en-US" altLang="zh-CN">
                    <a:solidFill>
                      <a:srgbClr val="B1E2FB"/>
                    </a:solidFill>
                  </a:rPr>
                  <a:t> </a:t>
                </a:r>
              </a:p>
              <a:p>
                <a:pPr algn="l" eaLnBrk="0" hangingPunct="0">
                  <a:spcBef>
                    <a:spcPct val="0"/>
                  </a:spcBef>
                  <a:buClr>
                    <a:srgbClr val="FFFFFF"/>
                  </a:buClr>
                  <a:buSzPct val="60000"/>
                  <a:buFont typeface="Wingdings" charset="2"/>
                  <a:buChar char="l"/>
                </a:pPr>
                <a:r>
                  <a:rPr lang="en-US" altLang="zh-CN">
                    <a:solidFill>
                      <a:srgbClr val="B1E2FB"/>
                    </a:solidFill>
                  </a:rPr>
                  <a:t> low L</a:t>
                </a:r>
                <a:r>
                  <a:rPr lang="en-US" altLang="zh-CN" sz="1400">
                    <a:solidFill>
                      <a:srgbClr val="B1E2FB"/>
                    </a:solidFill>
                  </a:rPr>
                  <a:t>p</a:t>
                </a:r>
                <a:endParaRPr lang="en-US" altLang="zh-CN">
                  <a:solidFill>
                    <a:srgbClr val="B1E2FB"/>
                  </a:solidFill>
                </a:endParaRPr>
              </a:p>
            </p:txBody>
          </p:sp>
          <p:sp>
            <p:nvSpPr>
              <p:cNvPr id="42001" name="Rectangle 11"/>
              <p:cNvSpPr>
                <a:spLocks noChangeArrowheads="1"/>
              </p:cNvSpPr>
              <p:nvPr/>
            </p:nvSpPr>
            <p:spPr bwMode="auto">
              <a:xfrm>
                <a:off x="2855" y="2570"/>
                <a:ext cx="1216" cy="50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altLang="zh-CN">
                    <a:solidFill>
                      <a:srgbClr val="B1E2FB"/>
                    </a:solidFill>
                    <a:latin typeface="Arial" charset="0"/>
                  </a:rPr>
                  <a:t>Regular</a:t>
                </a:r>
                <a:r>
                  <a:rPr lang="en-US" altLang="zh-CN" sz="2000">
                    <a:solidFill>
                      <a:srgbClr val="B1E2FB"/>
                    </a:solidFill>
                    <a:latin typeface="Arial" charset="0"/>
                  </a:rPr>
                  <a:t>:</a:t>
                </a:r>
              </a:p>
              <a:p>
                <a:pPr algn="l" eaLnBrk="0" hangingPunct="0">
                  <a:spcBef>
                    <a:spcPct val="0"/>
                  </a:spcBef>
                  <a:buClr>
                    <a:srgbClr val="FFFFFF"/>
                  </a:buClr>
                  <a:buSzPct val="60000"/>
                  <a:buFont typeface="Wingdings" charset="2"/>
                  <a:buChar char="l"/>
                </a:pPr>
                <a:r>
                  <a:rPr lang="en-US" altLang="zh-CN">
                    <a:solidFill>
                      <a:srgbClr val="B1E2FB"/>
                    </a:solidFill>
                  </a:rPr>
                  <a:t> high C</a:t>
                </a:r>
                <a:r>
                  <a:rPr lang="en-US" altLang="zh-CN" sz="1400">
                    <a:solidFill>
                      <a:srgbClr val="B1E2FB"/>
                    </a:solidFill>
                  </a:rPr>
                  <a:t>p</a:t>
                </a:r>
                <a:r>
                  <a:rPr lang="en-US" altLang="zh-CN">
                    <a:solidFill>
                      <a:srgbClr val="B1E2FB"/>
                    </a:solidFill>
                  </a:rPr>
                  <a:t> </a:t>
                </a:r>
              </a:p>
              <a:p>
                <a:pPr algn="l" eaLnBrk="0" hangingPunct="0">
                  <a:spcBef>
                    <a:spcPct val="0"/>
                  </a:spcBef>
                  <a:buClr>
                    <a:srgbClr val="FFFFFF"/>
                  </a:buClr>
                  <a:buSzPct val="60000"/>
                  <a:buFont typeface="Wingdings" charset="2"/>
                  <a:buChar char="l"/>
                </a:pPr>
                <a:r>
                  <a:rPr lang="en-US" altLang="zh-CN">
                    <a:solidFill>
                      <a:srgbClr val="B1E2FB"/>
                    </a:solidFill>
                  </a:rPr>
                  <a:t> high L</a:t>
                </a:r>
                <a:r>
                  <a:rPr lang="en-US" altLang="zh-CN" sz="1400">
                    <a:solidFill>
                      <a:srgbClr val="B1E2FB"/>
                    </a:solidFill>
                  </a:rPr>
                  <a:t>p</a:t>
                </a:r>
                <a:endParaRPr lang="en-US" altLang="zh-CN">
                  <a:solidFill>
                    <a:srgbClr val="B1E2FB"/>
                  </a:solidFill>
                </a:endParaRPr>
              </a:p>
            </p:txBody>
          </p:sp>
        </p:grpSp>
      </p:grpSp>
      <p:sp>
        <p:nvSpPr>
          <p:cNvPr id="41988" name="Rectangle 12"/>
          <p:cNvSpPr>
            <a:spLocks noChangeArrowheads="1"/>
          </p:cNvSpPr>
          <p:nvPr/>
        </p:nvSpPr>
        <p:spPr bwMode="auto">
          <a:xfrm>
            <a:off x="2555875" y="1989138"/>
            <a:ext cx="1304925" cy="139065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1989" name="Text Box 13"/>
          <p:cNvSpPr txBox="1">
            <a:spLocks noChangeArrowheads="1"/>
          </p:cNvSpPr>
          <p:nvPr/>
        </p:nvSpPr>
        <p:spPr bwMode="auto">
          <a:xfrm>
            <a:off x="1936750" y="6405563"/>
            <a:ext cx="1809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722313" eaLnBrk="0" hangingPunct="0">
              <a:spcBef>
                <a:spcPct val="0"/>
              </a:spcBef>
            </a:pPr>
            <a:endParaRPr lang="zh-CN" altLang="en-US" sz="3200">
              <a:solidFill>
                <a:srgbClr val="FFFFFF"/>
              </a:solidFill>
            </a:endParaRPr>
          </a:p>
        </p:txBody>
      </p:sp>
      <p:sp>
        <p:nvSpPr>
          <p:cNvPr id="41990" name="Text Box 14"/>
          <p:cNvSpPr txBox="1">
            <a:spLocks noChangeArrowheads="1"/>
          </p:cNvSpPr>
          <p:nvPr/>
        </p:nvSpPr>
        <p:spPr bwMode="auto">
          <a:xfrm>
            <a:off x="5975350" y="4811713"/>
            <a:ext cx="316865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l" defTabSz="722313" eaLnBrk="0" hangingPunct="0">
              <a:spcBef>
                <a:spcPct val="0"/>
              </a:spcBef>
            </a:pPr>
            <a:r>
              <a:rPr lang="en-US" altLang="zh-CN" dirty="0">
                <a:solidFill>
                  <a:srgbClr val="FFFF00"/>
                </a:solidFill>
              </a:rPr>
              <a:t>Small-world </a:t>
            </a:r>
            <a:r>
              <a:rPr lang="en-US" altLang="zh-CN" dirty="0">
                <a:solidFill>
                  <a:srgbClr val="FFCC00"/>
                </a:solidFill>
              </a:rPr>
              <a:t>networks contain many local links and a few long-distance links (so-called “shortcuts”).</a:t>
            </a:r>
          </a:p>
        </p:txBody>
      </p:sp>
      <p:sp>
        <p:nvSpPr>
          <p:cNvPr id="41991" name="Text Box 15"/>
          <p:cNvSpPr txBox="1">
            <a:spLocks noChangeArrowheads="1"/>
          </p:cNvSpPr>
          <p:nvPr/>
        </p:nvSpPr>
        <p:spPr bwMode="auto">
          <a:xfrm>
            <a:off x="1628775" y="6178550"/>
            <a:ext cx="29527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 defTabSz="722313" eaLnBrk="0" hangingPunct="0">
              <a:spcBef>
                <a:spcPct val="0"/>
              </a:spcBef>
            </a:pPr>
            <a:r>
              <a:rPr lang="en-US" altLang="zh-CN" sz="1200">
                <a:solidFill>
                  <a:srgbClr val="B1E2FB"/>
                </a:solidFill>
              </a:rPr>
              <a:t>Cp: average clustering of a network</a:t>
            </a:r>
          </a:p>
          <a:p>
            <a:pPr algn="l" defTabSz="722313" eaLnBrk="0" hangingPunct="0">
              <a:spcBef>
                <a:spcPct val="0"/>
              </a:spcBef>
            </a:pPr>
            <a:r>
              <a:rPr lang="en-US" altLang="zh-CN" sz="1200">
                <a:solidFill>
                  <a:srgbClr val="B1E2FB"/>
                </a:solidFill>
              </a:rPr>
              <a:t>Lp: average shortest path length of a network</a:t>
            </a:r>
          </a:p>
        </p:txBody>
      </p:sp>
      <p:sp>
        <p:nvSpPr>
          <p:cNvPr id="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6A6DECD2-3E57-AF48-AFEA-7B8AE8045CA3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34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90600" y="838200"/>
            <a:ext cx="446909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r>
              <a:rPr kumimoji="1" lang="en-US" altLang="zh-CN" sz="3200" dirty="0">
                <a:solidFill>
                  <a:srgbClr val="FFFF00"/>
                </a:solidFill>
              </a:rPr>
              <a:t>Graph theoretical analysis</a:t>
            </a:r>
            <a:endParaRPr kumimoji="1" lang="en-US" altLang="zh-CN" sz="3200" dirty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705637"/>
      </p:ext>
    </p:extLst>
  </p:cSld>
  <p:clrMapOvr>
    <a:masterClrMapping/>
  </p:clrMapOvr>
  <p:transition xmlns:p14="http://schemas.microsoft.com/office/powerpoint/2010/main" advTm="25042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35</a:t>
            </a:fld>
            <a:endParaRPr lang="en-US" altLang="zh-CN"/>
          </a:p>
        </p:txBody>
      </p:sp>
      <p:sp>
        <p:nvSpPr>
          <p:cNvPr id="7" name="Rectangle 6"/>
          <p:cNvSpPr/>
          <p:nvPr/>
        </p:nvSpPr>
        <p:spPr>
          <a:xfrm>
            <a:off x="990600" y="838200"/>
            <a:ext cx="446909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r>
              <a:rPr kumimoji="1" lang="en-US" altLang="zh-CN" sz="3200" dirty="0">
                <a:solidFill>
                  <a:srgbClr val="FFFF00"/>
                </a:solidFill>
              </a:rPr>
              <a:t>Graph theoretical analysis</a:t>
            </a:r>
            <a:endParaRPr kumimoji="1" lang="en-US" altLang="zh-CN" sz="3200" dirty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863" y="1447800"/>
            <a:ext cx="4826598" cy="2438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4284133"/>
            <a:ext cx="4876800" cy="25738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36140" y="2286000"/>
            <a:ext cx="803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dirty="0" smtClean="0">
                <a:solidFill>
                  <a:srgbClr val="FFFFFF"/>
                </a:solidFill>
              </a:rPr>
              <a:t>Hub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86823" y="5181600"/>
            <a:ext cx="1301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2800" dirty="0" smtClean="0">
                <a:solidFill>
                  <a:srgbClr val="FFFFFF"/>
                </a:solidFill>
              </a:rPr>
              <a:t>Module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79512" y="6381328"/>
            <a:ext cx="309634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zh-CN" dirty="0">
                <a:solidFill>
                  <a:srgbClr val="FFFFFF"/>
                </a:solidFill>
              </a:rPr>
              <a:t>Yan et al., 2011. </a:t>
            </a:r>
            <a:r>
              <a:rPr lang="en-US" altLang="zh-CN" dirty="0" err="1" smtClean="0">
                <a:solidFill>
                  <a:srgbClr val="FFFFFF"/>
                </a:solidFill>
              </a:rPr>
              <a:t>PLoS</a:t>
            </a:r>
            <a:r>
              <a:rPr lang="en-US" altLang="zh-CN" dirty="0" smtClean="0">
                <a:solidFill>
                  <a:srgbClr val="FFFFFF"/>
                </a:solidFill>
              </a:rPr>
              <a:t> </a:t>
            </a:r>
            <a:r>
              <a:rPr lang="en-US" altLang="zh-CN" dirty="0">
                <a:solidFill>
                  <a:srgbClr val="FFFFFF"/>
                </a:solidFill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812107913"/>
      </p:ext>
    </p:extLst>
  </p:cSld>
  <p:clrMapOvr>
    <a:masterClrMapping/>
  </p:clrMapOvr>
  <p:transition xmlns:p14="http://schemas.microsoft.com/office/powerpoint/2010/main" advTm="19421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36</a:t>
            </a:fld>
            <a:endParaRPr lang="en-US" altLang="zh-CN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914400"/>
            <a:ext cx="2663825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84213" y="887413"/>
            <a:ext cx="4464050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zh-CN" sz="2400" dirty="0" smtClean="0">
                <a:solidFill>
                  <a:srgbClr val="FFFF00"/>
                </a:solidFill>
              </a:rPr>
              <a:t>Degree centrality</a:t>
            </a:r>
            <a:endParaRPr lang="en-US" altLang="zh-CN" sz="2400" dirty="0">
              <a:solidFill>
                <a:srgbClr val="FFFF00"/>
              </a:solidFill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9" y="1438275"/>
            <a:ext cx="1560512" cy="194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82600" y="3429000"/>
            <a:ext cx="3175000" cy="36671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</a:rPr>
              <a:t>Buckner et al., 2009. </a:t>
            </a:r>
            <a:r>
              <a:rPr lang="en-US" dirty="0">
                <a:solidFill>
                  <a:srgbClr val="FFFFFF"/>
                </a:solidFill>
              </a:rPr>
              <a:t>J </a:t>
            </a:r>
            <a:r>
              <a:rPr lang="en-US" dirty="0" err="1">
                <a:solidFill>
                  <a:srgbClr val="FFFFFF"/>
                </a:solidFill>
              </a:rPr>
              <a:t>Neurosci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zh-CN" altLang="en-US" dirty="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4038600"/>
            <a:ext cx="2609850" cy="230181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85800" y="6491287"/>
            <a:ext cx="2933700" cy="36671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</a:rPr>
              <a:t>Cole et al., 2010. </a:t>
            </a:r>
            <a:r>
              <a:rPr lang="en-US" altLang="zh-CN" dirty="0" err="1">
                <a:solidFill>
                  <a:srgbClr val="FFFFFF"/>
                </a:solidFill>
              </a:rPr>
              <a:t>Neuroimage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552110" y="3505200"/>
            <a:ext cx="2649884" cy="3693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dirty="0" err="1" smtClean="0">
                <a:solidFill>
                  <a:srgbClr val="FFFFFF"/>
                </a:solidFill>
              </a:rPr>
              <a:t>Tomasi</a:t>
            </a:r>
            <a:r>
              <a:rPr lang="en-US" altLang="zh-CN" dirty="0" smtClean="0">
                <a:solidFill>
                  <a:srgbClr val="FFFFFF"/>
                </a:solidFill>
              </a:rPr>
              <a:t> </a:t>
            </a:r>
            <a:r>
              <a:rPr lang="en-US" altLang="zh-CN" dirty="0">
                <a:solidFill>
                  <a:srgbClr val="FFFFFF"/>
                </a:solidFill>
              </a:rPr>
              <a:t>et al., 2010.</a:t>
            </a:r>
            <a:r>
              <a:rPr lang="en-US" altLang="zh-CN" dirty="0" smtClean="0">
                <a:solidFill>
                  <a:srgbClr val="FFFFFF"/>
                </a:solidFill>
              </a:rPr>
              <a:t> PNAS</a:t>
            </a:r>
            <a:endParaRPr lang="zh-CN" altLang="en-US" dirty="0">
              <a:solidFill>
                <a:srgbClr val="FFFF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4038600"/>
            <a:ext cx="2580040" cy="2203450"/>
          </a:xfrm>
          <a:prstGeom prst="rect">
            <a:avLst/>
          </a:prstGeom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537528" y="6491287"/>
            <a:ext cx="2983847" cy="3693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dirty="0" err="1" smtClean="0">
                <a:solidFill>
                  <a:srgbClr val="FFFFFF"/>
                </a:solidFill>
              </a:rPr>
              <a:t>Zuo</a:t>
            </a:r>
            <a:r>
              <a:rPr lang="en-US" altLang="zh-CN" dirty="0" smtClean="0">
                <a:solidFill>
                  <a:srgbClr val="FFFFFF"/>
                </a:solidFill>
              </a:rPr>
              <a:t> </a:t>
            </a:r>
            <a:r>
              <a:rPr lang="en-US" altLang="zh-CN" dirty="0">
                <a:solidFill>
                  <a:srgbClr val="FFFFFF"/>
                </a:solidFill>
              </a:rPr>
              <a:t>et al., </a:t>
            </a:r>
            <a:r>
              <a:rPr lang="en-US" altLang="zh-CN" dirty="0" smtClean="0">
                <a:solidFill>
                  <a:srgbClr val="FFFFFF"/>
                </a:solidFill>
              </a:rPr>
              <a:t>2011. </a:t>
            </a:r>
            <a:r>
              <a:rPr lang="en-US" altLang="zh-CN" dirty="0" err="1" smtClean="0">
                <a:solidFill>
                  <a:srgbClr val="FFFFFF"/>
                </a:solidFill>
              </a:rPr>
              <a:t>Cereb</a:t>
            </a:r>
            <a:r>
              <a:rPr lang="en-US" altLang="zh-CN" dirty="0" smtClean="0">
                <a:solidFill>
                  <a:srgbClr val="FFFFFF"/>
                </a:solidFill>
              </a:rPr>
              <a:t> Cortex</a:t>
            </a:r>
            <a:endParaRPr lang="zh-CN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42104"/>
      </p:ext>
    </p:extLst>
  </p:cSld>
  <p:clrMapOvr>
    <a:masterClrMapping/>
  </p:clrMapOvr>
  <p:transition xmlns:p14="http://schemas.microsoft.com/office/powerpoint/2010/main" advTm="1841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37</a:t>
            </a:fld>
            <a:endParaRPr lang="en-US" altLang="zh-CN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84213" y="887415"/>
            <a:ext cx="4464050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zh-CN" sz="2400" b="1" dirty="0" smtClean="0">
                <a:solidFill>
                  <a:srgbClr val="FFFF00"/>
                </a:solidFill>
              </a:rPr>
              <a:t>Dynamic perspective</a:t>
            </a:r>
            <a:endParaRPr lang="en-US" altLang="zh-CN" sz="2400" b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23529" y="5418367"/>
            <a:ext cx="2502571" cy="53091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zh-CN" dirty="0" smtClean="0">
                <a:solidFill>
                  <a:srgbClr val="FFFFFF"/>
                </a:solidFill>
              </a:rPr>
              <a:t>Chang and Glover, </a:t>
            </a:r>
            <a:r>
              <a:rPr lang="en-US" altLang="zh-CN" dirty="0">
                <a:solidFill>
                  <a:srgbClr val="FFFFFF"/>
                </a:solidFill>
              </a:rPr>
              <a:t>2010. </a:t>
            </a:r>
            <a:endParaRPr lang="en-US" altLang="zh-CN" dirty="0" smtClean="0">
              <a:solidFill>
                <a:srgbClr val="FFFFFF"/>
              </a:solidFill>
            </a:endParaRPr>
          </a:p>
          <a:p>
            <a:pPr>
              <a:lnSpc>
                <a:spcPct val="50000"/>
              </a:lnSpc>
            </a:pPr>
            <a:r>
              <a:rPr lang="en-US" altLang="zh-CN" dirty="0" err="1" smtClean="0">
                <a:solidFill>
                  <a:srgbClr val="FFFFFF"/>
                </a:solidFill>
              </a:rPr>
              <a:t>Neuroimage</a:t>
            </a:r>
            <a:endParaRPr lang="zh-CN" alt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1961981"/>
            <a:ext cx="2736304" cy="32708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5857" y="1484786"/>
            <a:ext cx="2355945" cy="1876501"/>
          </a:xfrm>
          <a:prstGeom prst="rect">
            <a:avLst/>
          </a:prstGeom>
        </p:spPr>
      </p:pic>
      <p:pic>
        <p:nvPicPr>
          <p:cNvPr id="4" name="mmc2.avi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59833" y="3573016"/>
            <a:ext cx="2829245" cy="2232248"/>
          </a:xfrm>
          <a:prstGeom prst="rect">
            <a:avLst/>
          </a:prstGeom>
        </p:spPr>
      </p:pic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347865" y="5922423"/>
            <a:ext cx="2400905" cy="53091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zh-CN" dirty="0" smtClean="0">
                <a:solidFill>
                  <a:srgbClr val="FFFFFF"/>
                </a:solidFill>
              </a:rPr>
              <a:t>Kang, , Yan et al., 2011. </a:t>
            </a:r>
          </a:p>
          <a:p>
            <a:pPr>
              <a:lnSpc>
                <a:spcPct val="50000"/>
              </a:lnSpc>
            </a:pPr>
            <a:r>
              <a:rPr lang="en-US" altLang="zh-CN" dirty="0" err="1" smtClean="0">
                <a:solidFill>
                  <a:srgbClr val="FFFFFF"/>
                </a:solidFill>
              </a:rPr>
              <a:t>Neuroimage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804249" y="6138447"/>
            <a:ext cx="1838589" cy="53091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zh-CN" dirty="0" smtClean="0">
                <a:solidFill>
                  <a:srgbClr val="FFFFFF"/>
                </a:solidFill>
              </a:rPr>
              <a:t>Allen et al., 2013. </a:t>
            </a:r>
          </a:p>
          <a:p>
            <a:pPr>
              <a:lnSpc>
                <a:spcPct val="50000"/>
              </a:lnSpc>
            </a:pPr>
            <a:r>
              <a:rPr lang="en-US" dirty="0" err="1" smtClean="0">
                <a:solidFill>
                  <a:srgbClr val="FFFFFF"/>
                </a:solidFill>
              </a:rPr>
              <a:t>Cereb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Cortex</a:t>
            </a:r>
            <a:endParaRPr lang="zh-CN" altLang="en-US" dirty="0">
              <a:solidFill>
                <a:srgbClr val="FFFFFF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2160" y="1124746"/>
            <a:ext cx="3024336" cy="37039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t="63024"/>
          <a:stretch/>
        </p:blipFill>
        <p:spPr>
          <a:xfrm>
            <a:off x="6581292" y="5013176"/>
            <a:ext cx="2023156" cy="10150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607389"/>
      </p:ext>
    </p:extLst>
  </p:cSld>
  <p:clrMapOvr>
    <a:masterClrMapping/>
  </p:clrMapOvr>
  <p:transition xmlns:p14="http://schemas.microsoft.com/office/powerpoint/2010/main" advTm="30823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4" grpId="0"/>
      <p:bldP spid="19" grpId="0"/>
      <p:bldP spid="20" grpId="0"/>
    </p:bldLst>
  </p:timing>
  <p:extLst mod="1">
    <p:ext uri="{E180D4A7-C9FB-4DFB-919C-405C955672EB}">
      <p14:showEvtLst xmlns:p14="http://schemas.microsoft.com/office/powerpoint/2010/main">
        <p14:playEvt time="169643" objId="4"/>
        <p14:stopEvt time="192605" objId="4"/>
        <p14:playEvt time="213465" objId="4"/>
        <p14:pauseEvt time="214597" objId="4"/>
        <p14:triggerEvt type="onClick" time="214597" objId="4"/>
        <p14:stopEvt time="217552" objId="4"/>
        <p14:playEvt time="217552" objId="4"/>
        <p14:stopEvt time="223143" objId="4"/>
        <p14:playEvt time="223143" objId="4"/>
        <p14:stopEvt time="225930" objId="4"/>
        <p14:playEvt time="225930" objId="4"/>
        <p14:pauseEvt time="228271" objId="4"/>
        <p14:resumeEvt time="229355" objId="4"/>
        <p14:stopEvt time="250127" objId="4"/>
      </p14:showEvt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38</a:t>
            </a:fld>
            <a:endParaRPr lang="en-US" altLang="zh-CN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84213" y="887415"/>
            <a:ext cx="4464050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zh-CN" sz="2400" b="1" dirty="0" smtClean="0">
                <a:solidFill>
                  <a:srgbClr val="FFFF00"/>
                </a:solidFill>
              </a:rPr>
              <a:t>Dynamic perspective</a:t>
            </a:r>
            <a:endParaRPr lang="en-US" altLang="zh-CN" sz="2400" b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42464" y="6237312"/>
            <a:ext cx="2905400" cy="3693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Margulies </a:t>
            </a:r>
            <a:r>
              <a:rPr lang="en-US" altLang="zh-CN" dirty="0" smtClean="0">
                <a:solidFill>
                  <a:srgbClr val="FFFFFF"/>
                </a:solidFill>
              </a:rPr>
              <a:t>et al., 2009. </a:t>
            </a:r>
            <a:r>
              <a:rPr lang="en-US" dirty="0" smtClean="0">
                <a:solidFill>
                  <a:srgbClr val="FFFFFF"/>
                </a:solidFill>
              </a:rPr>
              <a:t>PNAS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550722" y="6300028"/>
            <a:ext cx="3942105" cy="3693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</a:rPr>
              <a:t>Y</a:t>
            </a:r>
            <a:r>
              <a:rPr lang="en-US" altLang="zh-CN" dirty="0" smtClean="0">
                <a:solidFill>
                  <a:srgbClr val="FFFFFF"/>
                </a:solidFill>
              </a:rPr>
              <a:t>ang, , Yan, </a:t>
            </a:r>
            <a:r>
              <a:rPr lang="en-US" altLang="zh-CN" dirty="0" err="1" smtClean="0">
                <a:solidFill>
                  <a:srgbClr val="FFFFFF"/>
                </a:solidFill>
              </a:rPr>
              <a:t>Milham</a:t>
            </a:r>
            <a:r>
              <a:rPr lang="en-US" altLang="zh-CN" dirty="0" smtClean="0">
                <a:solidFill>
                  <a:srgbClr val="FFFFFF"/>
                </a:solidFill>
              </a:rPr>
              <a:t>, 2014. Neuroimage</a:t>
            </a:r>
            <a:endParaRPr lang="zh-CN" alt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628802"/>
            <a:ext cx="3312368" cy="4425485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31"/>
          <a:stretch/>
        </p:blipFill>
        <p:spPr>
          <a:xfrm>
            <a:off x="4139952" y="1556792"/>
            <a:ext cx="4696286" cy="2592288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16" name="Picture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16" y="4221090"/>
            <a:ext cx="4647456" cy="2051137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618776311"/>
      </p:ext>
    </p:extLst>
  </p:cSld>
  <p:clrMapOvr>
    <a:masterClrMapping/>
  </p:clrMapOvr>
  <p:transition xmlns:p14="http://schemas.microsoft.com/office/powerpoint/2010/main" advTm="75318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333375"/>
            <a:ext cx="4608512" cy="1257300"/>
          </a:xfrm>
        </p:spPr>
        <p:txBody>
          <a:bodyPr/>
          <a:lstStyle/>
          <a:p>
            <a:r>
              <a:rPr lang="en-US" altLang="zh-CN" sz="400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Outline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827088" y="1557338"/>
            <a:ext cx="8316912" cy="448327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 Resting-State </a:t>
            </a:r>
            <a:r>
              <a:rPr kumimoji="1" lang="en-US" altLang="zh-CN" sz="3200" b="1" dirty="0" err="1" smtClean="0">
                <a:latin typeface="Times New Roman" pitchFamily="18" charset="0"/>
                <a:ea typeface="隶书" pitchFamily="49" charset="-122"/>
                <a:cs typeface="+mn-cs"/>
              </a:rPr>
              <a:t>fMRI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: Principles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Data Analysis: Computational Algorithms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Data Analysis: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</a:rPr>
              <a:t>Methodological Issues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Data Analysis: Computational Platform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</a:rPr>
              <a:t>Applications </a:t>
            </a: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</a:rPr>
              <a:t>to Cognitive Science</a:t>
            </a:r>
            <a:endParaRPr kumimoji="1" lang="en-US" altLang="zh-CN" sz="3200" b="1" dirty="0" smtClean="0">
              <a:latin typeface="Times New Roman" pitchFamily="18" charset="0"/>
              <a:ea typeface="隶书" pitchFamily="49" charset="-122"/>
              <a:cs typeface="+mn-cs"/>
            </a:endParaRP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</a:rPr>
              <a:t>  Applications </a:t>
            </a: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</a:rPr>
              <a:t>to Brain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</a:rPr>
              <a:t>Disorders</a:t>
            </a:r>
            <a:endParaRPr kumimoji="1" lang="en-US" altLang="zh-CN" sz="3200" b="1" dirty="0" smtClean="0">
              <a:latin typeface="Times New Roman" pitchFamily="18" charset="0"/>
              <a:ea typeface="隶书" pitchFamily="49" charset="-122"/>
              <a:cs typeface="+mn-cs"/>
            </a:endParaRPr>
          </a:p>
        </p:txBody>
      </p:sp>
      <p:sp>
        <p:nvSpPr>
          <p:cNvPr id="448516" name="Line 4"/>
          <p:cNvSpPr>
            <a:spLocks noChangeShapeType="1"/>
          </p:cNvSpPr>
          <p:nvPr/>
        </p:nvSpPr>
        <p:spPr bwMode="auto">
          <a:xfrm>
            <a:off x="252413" y="3501008"/>
            <a:ext cx="647700" cy="0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39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22342"/>
      </p:ext>
    </p:extLst>
  </p:cSld>
  <p:clrMapOvr>
    <a:masterClrMapping/>
  </p:clrMapOvr>
  <p:transition xmlns:p14="http://schemas.microsoft.com/office/powerpoint/2010/main" advTm="3341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Resting-State </a:t>
            </a:r>
            <a:r>
              <a:rPr lang="en-US" altLang="zh-CN" sz="3200" b="1" dirty="0" err="1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fMRI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: Principles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513030" name="Picture 6"/>
          <p:cNvPicPr>
            <a:picLocks noChangeAspect="1" noChangeArrowheads="1"/>
          </p:cNvPicPr>
          <p:nvPr/>
        </p:nvPicPr>
        <p:blipFill>
          <a:blip r:embed="rId4"/>
          <a:srcRect l="5354" r="61613" b="9294"/>
          <a:stretch>
            <a:fillRect/>
          </a:stretch>
        </p:blipFill>
        <p:spPr bwMode="auto">
          <a:xfrm>
            <a:off x="900113" y="1557338"/>
            <a:ext cx="2663825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2743200" y="6237288"/>
            <a:ext cx="6400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Raichle et al., 2010. Trends Cogn Sci</a:t>
            </a:r>
          </a:p>
        </p:txBody>
      </p:sp>
      <p:sp>
        <p:nvSpPr>
          <p:cNvPr id="22535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50952A28-006B-6A40-9AD0-F0463F88FD33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graphicFrame>
        <p:nvGraphicFramePr>
          <p:cNvPr id="22530" name="Object 1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067175" y="2565400"/>
          <a:ext cx="119697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68" name="Image" r:id="rId5" imgW="1917460" imgH="1638095" progId="">
                  <p:embed/>
                </p:oleObj>
              </mc:Choice>
              <mc:Fallback>
                <p:oleObj name="Image" r:id="rId5" imgW="1917460" imgH="1638095" progId="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8385"/>
                      <a:stretch>
                        <a:fillRect/>
                      </a:stretch>
                    </p:blipFill>
                    <p:spPr bwMode="auto">
                      <a:xfrm>
                        <a:off x="4067175" y="2565400"/>
                        <a:ext cx="1196975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23"/>
          <p:cNvGraphicFramePr>
            <a:graphicFrameLocks noChangeAspect="1"/>
          </p:cNvGraphicFramePr>
          <p:nvPr/>
        </p:nvGraphicFramePr>
        <p:xfrm>
          <a:off x="7524750" y="1773238"/>
          <a:ext cx="1152525" cy="228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69" name="Image" r:id="rId7" imgW="2158730" imgH="4000000" progId="">
                  <p:embed/>
                </p:oleObj>
              </mc:Choice>
              <mc:Fallback>
                <p:oleObj name="Image" r:id="rId7" imgW="2158730" imgH="4000000" progId="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683"/>
                      <a:stretch>
                        <a:fillRect/>
                      </a:stretch>
                    </p:blipFill>
                    <p:spPr bwMode="auto">
                      <a:xfrm>
                        <a:off x="7524750" y="1773238"/>
                        <a:ext cx="1152525" cy="2287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6" name="Line 25"/>
          <p:cNvSpPr>
            <a:spLocks noChangeShapeType="1"/>
          </p:cNvSpPr>
          <p:nvPr/>
        </p:nvSpPr>
        <p:spPr bwMode="auto">
          <a:xfrm>
            <a:off x="4643438" y="3573463"/>
            <a:ext cx="3529012" cy="6477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7" name="AutoShape 26"/>
          <p:cNvSpPr>
            <a:spLocks noChangeArrowheads="1"/>
          </p:cNvSpPr>
          <p:nvPr/>
        </p:nvSpPr>
        <p:spPr bwMode="auto">
          <a:xfrm>
            <a:off x="6227763" y="3933825"/>
            <a:ext cx="215900" cy="2159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3053" name="Text Box 29"/>
          <p:cNvSpPr txBox="1">
            <a:spLocks noChangeArrowheads="1"/>
          </p:cNvSpPr>
          <p:nvPr/>
        </p:nvSpPr>
        <p:spPr bwMode="auto">
          <a:xfrm>
            <a:off x="5795963" y="3284538"/>
            <a:ext cx="1000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Weight</a:t>
            </a:r>
          </a:p>
        </p:txBody>
      </p:sp>
      <p:sp>
        <p:nvSpPr>
          <p:cNvPr id="513054" name="Text Box 30"/>
          <p:cNvSpPr txBox="1">
            <a:spLocks noChangeArrowheads="1"/>
          </p:cNvSpPr>
          <p:nvPr/>
        </p:nvSpPr>
        <p:spPr bwMode="auto">
          <a:xfrm>
            <a:off x="5651500" y="4508500"/>
            <a:ext cx="1000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>
                <a:solidFill>
                  <a:srgbClr val="FFFF00"/>
                </a:solidFill>
                <a:latin typeface="Arial Black" charset="0"/>
              </a:rPr>
              <a:t>2%</a:t>
            </a:r>
          </a:p>
        </p:txBody>
      </p:sp>
      <p:sp>
        <p:nvSpPr>
          <p:cNvPr id="513055" name="Text Box 31"/>
          <p:cNvSpPr txBox="1">
            <a:spLocks noChangeArrowheads="1"/>
          </p:cNvSpPr>
          <p:nvPr/>
        </p:nvSpPr>
        <p:spPr bwMode="auto">
          <a:xfrm>
            <a:off x="5435600" y="3357563"/>
            <a:ext cx="1728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Cardiac output</a:t>
            </a:r>
          </a:p>
        </p:txBody>
      </p:sp>
      <p:sp>
        <p:nvSpPr>
          <p:cNvPr id="513056" name="Text Box 32"/>
          <p:cNvSpPr txBox="1">
            <a:spLocks noChangeArrowheads="1"/>
          </p:cNvSpPr>
          <p:nvPr/>
        </p:nvSpPr>
        <p:spPr bwMode="auto">
          <a:xfrm>
            <a:off x="5651500" y="4581525"/>
            <a:ext cx="1000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>
                <a:solidFill>
                  <a:srgbClr val="FFFF00"/>
                </a:solidFill>
                <a:latin typeface="Arial Black" charset="0"/>
              </a:rPr>
              <a:t>11%</a:t>
            </a:r>
          </a:p>
        </p:txBody>
      </p:sp>
      <p:sp>
        <p:nvSpPr>
          <p:cNvPr id="513057" name="Text Box 33"/>
          <p:cNvSpPr txBox="1">
            <a:spLocks noChangeArrowheads="1"/>
          </p:cNvSpPr>
          <p:nvPr/>
        </p:nvSpPr>
        <p:spPr bwMode="auto">
          <a:xfrm>
            <a:off x="5364163" y="3422650"/>
            <a:ext cx="2232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Glucose consumption</a:t>
            </a:r>
          </a:p>
        </p:txBody>
      </p:sp>
      <p:sp>
        <p:nvSpPr>
          <p:cNvPr id="513058" name="Text Box 34"/>
          <p:cNvSpPr txBox="1">
            <a:spLocks noChangeArrowheads="1"/>
          </p:cNvSpPr>
          <p:nvPr/>
        </p:nvSpPr>
        <p:spPr bwMode="auto">
          <a:xfrm>
            <a:off x="5651500" y="4652963"/>
            <a:ext cx="1000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>
                <a:solidFill>
                  <a:srgbClr val="FFFF00"/>
                </a:solidFill>
                <a:latin typeface="Arial Black" charset="0"/>
              </a:rPr>
              <a:t>20%</a:t>
            </a:r>
          </a:p>
        </p:txBody>
      </p:sp>
    </p:spTree>
    <p:custDataLst>
      <p:tags r:id="rId2"/>
    </p:custDataLst>
  </p:cSld>
  <p:clrMapOvr>
    <a:masterClrMapping/>
  </p:clrMapOvr>
  <p:transition xmlns:p14="http://schemas.microsoft.com/office/powerpoint/2010/main" advTm="3753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53" grpId="0"/>
      <p:bldP spid="513053" grpId="1"/>
      <p:bldP spid="513054" grpId="0"/>
      <p:bldP spid="513054" grpId="1"/>
      <p:bldP spid="513055" grpId="0"/>
      <p:bldP spid="513055" grpId="1"/>
      <p:bldP spid="513056" grpId="0"/>
      <p:bldP spid="513056" grpId="1"/>
      <p:bldP spid="513057" grpId="0"/>
      <p:bldP spid="51305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B9E9ABD-0675-9141-99D3-AB65C488E6D7}" type="slidenum">
              <a:rPr lang="en-US" altLang="zh-CN"/>
              <a:pPr/>
              <a:t>40</a:t>
            </a:fld>
            <a:endParaRPr lang="en-US" altLang="zh-CN"/>
          </a:p>
        </p:txBody>
      </p:sp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609600"/>
            <a:ext cx="5889625" cy="18129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4000" b="1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</a:t>
            </a: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658435" name="Rectangle 3"/>
          <p:cNvSpPr>
            <a:spLocks noChangeArrowheads="1"/>
          </p:cNvSpPr>
          <p:nvPr/>
        </p:nvSpPr>
        <p:spPr bwMode="auto">
          <a:xfrm>
            <a:off x="611188" y="1772816"/>
            <a:ext cx="7962900" cy="401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FontTx/>
              <a:buChar char="•"/>
              <a:defRPr/>
            </a:pPr>
            <a:r>
              <a:rPr kumimoji="1" lang="en-US" altLang="zh-CN" sz="3200" dirty="0">
                <a:solidFill>
                  <a:srgbClr val="FFFFFF"/>
                </a:solidFill>
                <a:ea typeface="隶书" charset="0"/>
                <a:cs typeface="隶书" charset="0"/>
              </a:rPr>
              <a:t> </a:t>
            </a:r>
            <a:r>
              <a:rPr kumimoji="1" lang="en-US" altLang="zh-CN" sz="32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Experiment settings</a:t>
            </a:r>
            <a:endParaRPr kumimoji="1" lang="en-US" altLang="zh-CN" sz="3200" dirty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20000"/>
              </a:lnSpc>
              <a:buFontTx/>
              <a:buChar char="•"/>
              <a:defRPr/>
            </a:pPr>
            <a:r>
              <a:rPr kumimoji="1" lang="en-US" altLang="zh-CN" sz="3200" dirty="0">
                <a:solidFill>
                  <a:srgbClr val="FFFFFF"/>
                </a:solidFill>
                <a:ea typeface="隶书" charset="0"/>
                <a:cs typeface="隶书" charset="0"/>
              </a:rPr>
              <a:t> </a:t>
            </a:r>
            <a:r>
              <a:rPr kumimoji="1" lang="en-US" altLang="zh-CN" sz="32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Head motion</a:t>
            </a:r>
            <a:endParaRPr kumimoji="1" lang="en-US" altLang="zh-CN" sz="3200" dirty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20000"/>
              </a:lnSpc>
              <a:buFontTx/>
              <a:buChar char="•"/>
              <a:defRPr/>
            </a:pPr>
            <a:r>
              <a:rPr kumimoji="1" lang="en-US" altLang="zh-CN" sz="32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 Global signal regression</a:t>
            </a:r>
          </a:p>
          <a:p>
            <a:pPr algn="l">
              <a:lnSpc>
                <a:spcPct val="120000"/>
              </a:lnSpc>
              <a:buFontTx/>
              <a:buChar char="•"/>
              <a:defRPr/>
            </a:pPr>
            <a:r>
              <a:rPr kumimoji="1" lang="en-US" altLang="zh-CN" sz="3200" dirty="0">
                <a:solidFill>
                  <a:srgbClr val="FFFFFF"/>
                </a:solidFill>
                <a:ea typeface="隶书" charset="0"/>
                <a:cs typeface="隶书" charset="0"/>
              </a:rPr>
              <a:t> </a:t>
            </a:r>
            <a:r>
              <a:rPr kumimoji="1" lang="en-US" altLang="zh-CN" sz="32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Standardization</a:t>
            </a:r>
          </a:p>
          <a:p>
            <a:pPr algn="l">
              <a:lnSpc>
                <a:spcPct val="120000"/>
              </a:lnSpc>
              <a:buFontTx/>
              <a:buChar char="•"/>
              <a:defRPr/>
            </a:pPr>
            <a:r>
              <a:rPr kumimoji="1" lang="en-US" altLang="zh-CN" sz="3200" dirty="0">
                <a:solidFill>
                  <a:srgbClr val="FFFFFF"/>
                </a:solidFill>
                <a:ea typeface="隶书" charset="0"/>
                <a:cs typeface="隶书" charset="0"/>
              </a:rPr>
              <a:t> </a:t>
            </a:r>
            <a:r>
              <a:rPr kumimoji="1" lang="en-US" altLang="zh-CN" sz="32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And many many more…</a:t>
            </a:r>
            <a:endParaRPr kumimoji="1" lang="en-US" altLang="zh-CN" sz="3200" dirty="0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796136" y="2032005"/>
            <a:ext cx="3347864" cy="313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  <a:defRPr/>
            </a:pPr>
            <a:r>
              <a:rPr lang="en-US" altLang="zh-CN" sz="1600" i="1" dirty="0">
                <a:solidFill>
                  <a:srgbClr val="FFFFFF"/>
                </a:solidFill>
                <a:ea typeface="宋体" charset="0"/>
                <a:cs typeface="宋体" charset="0"/>
              </a:rPr>
              <a:t>Yan et al., 2009. </a:t>
            </a:r>
            <a:r>
              <a:rPr lang="en-US" altLang="zh-CN" sz="1600" i="1" dirty="0" err="1">
                <a:solidFill>
                  <a:srgbClr val="FFFFFF"/>
                </a:solidFill>
                <a:ea typeface="宋体" charset="0"/>
                <a:cs typeface="宋体" charset="0"/>
              </a:rPr>
              <a:t>PLoS</a:t>
            </a:r>
            <a:r>
              <a:rPr lang="en-US" altLang="zh-CN" sz="1600" i="1" dirty="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1600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ONE; </a:t>
            </a:r>
          </a:p>
          <a:p>
            <a:pPr algn="l">
              <a:spcBef>
                <a:spcPts val="0"/>
              </a:spcBef>
              <a:defRPr/>
            </a:pPr>
            <a:r>
              <a:rPr lang="en-US" altLang="zh-CN" sz="1600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Wang</a:t>
            </a:r>
            <a:r>
              <a:rPr lang="en-US" altLang="zh-CN" sz="1600" i="1" dirty="0">
                <a:solidFill>
                  <a:srgbClr val="FFFFFF"/>
                </a:solidFill>
                <a:ea typeface="宋体" charset="0"/>
                <a:cs typeface="宋体" charset="0"/>
              </a:rPr>
              <a:t>, , Yan et al., 2012. </a:t>
            </a:r>
            <a:r>
              <a:rPr lang="en-US" altLang="zh-CN" sz="1600" i="1" dirty="0" err="1">
                <a:solidFill>
                  <a:srgbClr val="FFFFFF"/>
                </a:solidFill>
                <a:ea typeface="宋体" charset="0"/>
                <a:cs typeface="宋体" charset="0"/>
              </a:rPr>
              <a:t>PLoS</a:t>
            </a:r>
            <a:r>
              <a:rPr lang="en-US" altLang="zh-CN" sz="1600" i="1" dirty="0">
                <a:solidFill>
                  <a:srgbClr val="FFFFFF"/>
                </a:solidFill>
                <a:ea typeface="宋体" charset="0"/>
                <a:cs typeface="宋体" charset="0"/>
              </a:rPr>
              <a:t> ONE</a:t>
            </a:r>
          </a:p>
          <a:p>
            <a:pPr algn="l">
              <a:spcBef>
                <a:spcPts val="0"/>
              </a:spcBef>
              <a:defRPr/>
            </a:pPr>
            <a:endParaRPr lang="en-US" altLang="zh-CN" sz="1600" i="1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  <a:p>
            <a:pPr algn="l">
              <a:spcBef>
                <a:spcPts val="0"/>
              </a:spcBef>
              <a:defRPr/>
            </a:pPr>
            <a:r>
              <a:rPr lang="en-US" sz="1600" i="1" dirty="0">
                <a:solidFill>
                  <a:srgbClr val="FFFFFF"/>
                </a:solidFill>
              </a:rPr>
              <a:t>Yan et al., </a:t>
            </a:r>
            <a:r>
              <a:rPr lang="en-US" sz="1600" i="1" dirty="0" smtClean="0">
                <a:solidFill>
                  <a:srgbClr val="FFFFFF"/>
                </a:solidFill>
              </a:rPr>
              <a:t>2013a. Neuroimage</a:t>
            </a:r>
          </a:p>
          <a:p>
            <a:pPr algn="l">
              <a:spcBef>
                <a:spcPts val="0"/>
              </a:spcBef>
              <a:defRPr/>
            </a:pPr>
            <a:r>
              <a:rPr lang="en-US" sz="1600" i="1" dirty="0">
                <a:solidFill>
                  <a:srgbClr val="FFFFFF"/>
                </a:solidFill>
              </a:rPr>
              <a:t>Yan et al., 2013. Front Hum </a:t>
            </a:r>
            <a:r>
              <a:rPr lang="en-US" sz="1600" i="1" dirty="0" err="1" smtClean="0">
                <a:solidFill>
                  <a:srgbClr val="FFFFFF"/>
                </a:solidFill>
              </a:rPr>
              <a:t>Neurosci</a:t>
            </a:r>
            <a:endParaRPr lang="en-US" sz="1600" i="1" dirty="0">
              <a:solidFill>
                <a:srgbClr val="FFFFFF"/>
              </a:solidFill>
            </a:endParaRPr>
          </a:p>
          <a:p>
            <a:pPr algn="l">
              <a:spcBef>
                <a:spcPts val="0"/>
              </a:spcBef>
              <a:defRPr/>
            </a:pPr>
            <a:endParaRPr lang="en-US" sz="1600" i="1" dirty="0">
              <a:solidFill>
                <a:srgbClr val="FFFFFF"/>
              </a:solidFill>
            </a:endParaRPr>
          </a:p>
          <a:p>
            <a:pPr algn="l">
              <a:spcBef>
                <a:spcPts val="0"/>
              </a:spcBef>
              <a:defRPr/>
            </a:pPr>
            <a:r>
              <a:rPr lang="en-US" sz="1600" i="1" dirty="0">
                <a:solidFill>
                  <a:srgbClr val="FFFFFF"/>
                </a:solidFill>
              </a:rPr>
              <a:t>Yan et al., </a:t>
            </a:r>
            <a:r>
              <a:rPr lang="en-US" sz="1600" i="1" dirty="0" smtClean="0">
                <a:solidFill>
                  <a:srgbClr val="FFFFFF"/>
                </a:solidFill>
              </a:rPr>
              <a:t>2013a, b. </a:t>
            </a:r>
            <a:r>
              <a:rPr lang="en-US" sz="1600" i="1" dirty="0">
                <a:solidFill>
                  <a:srgbClr val="FFFFFF"/>
                </a:solidFill>
              </a:rPr>
              <a:t>Neuroimage</a:t>
            </a:r>
          </a:p>
          <a:p>
            <a:pPr algn="l">
              <a:spcBef>
                <a:spcPts val="0"/>
              </a:spcBef>
              <a:defRPr/>
            </a:pPr>
            <a:r>
              <a:rPr lang="en-US" sz="1600" i="1" dirty="0">
                <a:solidFill>
                  <a:srgbClr val="FFFFFF"/>
                </a:solidFill>
              </a:rPr>
              <a:t>Yan et al., </a:t>
            </a:r>
            <a:r>
              <a:rPr lang="en-US" sz="1600" i="1" dirty="0" smtClean="0">
                <a:solidFill>
                  <a:srgbClr val="FFFFFF"/>
                </a:solidFill>
              </a:rPr>
              <a:t>2013c. </a:t>
            </a:r>
            <a:r>
              <a:rPr lang="en-US" sz="1600" i="1" dirty="0">
                <a:solidFill>
                  <a:srgbClr val="FFFFFF"/>
                </a:solidFill>
              </a:rPr>
              <a:t>Front Hum </a:t>
            </a:r>
            <a:r>
              <a:rPr lang="en-US" sz="1600" i="1" dirty="0" err="1">
                <a:solidFill>
                  <a:srgbClr val="FFFFFF"/>
                </a:solidFill>
              </a:rPr>
              <a:t>Neurosci</a:t>
            </a:r>
            <a:endParaRPr lang="en-US" sz="1600" i="1" dirty="0">
              <a:solidFill>
                <a:srgbClr val="FFFFFF"/>
              </a:solidFill>
            </a:endParaRPr>
          </a:p>
          <a:p>
            <a:pPr algn="l">
              <a:spcBef>
                <a:spcPts val="0"/>
              </a:spcBef>
              <a:defRPr/>
            </a:pPr>
            <a:endParaRPr lang="en-US" altLang="zh-CN" sz="1600" i="1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  <a:p>
            <a:pPr algn="l">
              <a:spcBef>
                <a:spcPts val="0"/>
              </a:spcBef>
              <a:defRPr/>
            </a:pPr>
            <a:endParaRPr lang="en-US" altLang="zh-CN" sz="1600" i="1" dirty="0">
              <a:solidFill>
                <a:srgbClr val="FFFFFF"/>
              </a:solidFill>
              <a:ea typeface="宋体" charset="0"/>
              <a:cs typeface="宋体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defRPr/>
            </a:pPr>
            <a:r>
              <a:rPr kumimoji="1" lang="en-US" altLang="zh-CN" sz="16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 </a:t>
            </a:r>
            <a:r>
              <a:rPr lang="en-US" sz="1600" i="1" dirty="0">
                <a:solidFill>
                  <a:srgbClr val="FFFFFF"/>
                </a:solidFill>
              </a:rPr>
              <a:t>Yan et al., </a:t>
            </a:r>
            <a:r>
              <a:rPr lang="en-US" sz="1600" i="1" dirty="0" smtClean="0">
                <a:solidFill>
                  <a:srgbClr val="FFFFFF"/>
                </a:solidFill>
              </a:rPr>
              <a:t>2013b</a:t>
            </a:r>
            <a:r>
              <a:rPr lang="en-US" sz="1600" i="1" dirty="0">
                <a:solidFill>
                  <a:srgbClr val="FFFFFF"/>
                </a:solidFill>
              </a:rPr>
              <a:t>. Neuroimage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defRPr/>
            </a:pPr>
            <a:endParaRPr kumimoji="1" lang="en-US" altLang="zh-CN" sz="1600" dirty="0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394028"/>
      </p:ext>
    </p:extLst>
  </p:cSld>
  <p:clrMapOvr>
    <a:masterClrMapping/>
  </p:clrMapOvr>
  <p:transition xmlns:p14="http://schemas.microsoft.com/office/powerpoint/2010/main" advTm="266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A8B43D7-FF91-1248-B3D1-DA7CD8F32BEA}" type="slidenum">
              <a:rPr lang="en-US" altLang="zh-CN"/>
              <a:pPr/>
              <a:t>41</a:t>
            </a:fld>
            <a:endParaRPr lang="en-US" altLang="zh-CN"/>
          </a:p>
        </p:txBody>
      </p:sp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11049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 </a:t>
            </a: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Different resting conditions?</a:t>
            </a:r>
          </a:p>
        </p:txBody>
      </p:sp>
      <p:sp>
        <p:nvSpPr>
          <p:cNvPr id="662531" name="Rectangle 3"/>
          <p:cNvSpPr>
            <a:spLocks noChangeArrowheads="1"/>
          </p:cNvSpPr>
          <p:nvPr/>
        </p:nvSpPr>
        <p:spPr bwMode="auto">
          <a:xfrm>
            <a:off x="107504" y="2708920"/>
            <a:ext cx="460851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srgbClr val="FFFFFF"/>
                </a:solidFill>
                <a:ea typeface="宋体" charset="0"/>
                <a:cs typeface="宋体" charset="0"/>
              </a:rPr>
              <a:t>The functional connectivity patterns of the default mode network was minimally disturbed during different resting conditions with limited cognitive demand </a:t>
            </a:r>
            <a:r>
              <a:rPr lang="en-US" altLang="zh-CN" sz="2400" i="1" dirty="0">
                <a:solidFill>
                  <a:srgbClr val="FFFFFF"/>
                </a:solidFill>
                <a:ea typeface="宋体" charset="0"/>
                <a:cs typeface="宋体" charset="0"/>
              </a:rPr>
              <a:t>(</a:t>
            </a:r>
            <a:r>
              <a:rPr lang="en-US" altLang="zh-CN" sz="2400" i="1" dirty="0" err="1">
                <a:solidFill>
                  <a:srgbClr val="FFFFFF"/>
                </a:solidFill>
                <a:ea typeface="宋体" charset="0"/>
                <a:cs typeface="宋体" charset="0"/>
              </a:rPr>
              <a:t>Greicius</a:t>
            </a:r>
            <a:r>
              <a:rPr lang="en-US" altLang="zh-CN" sz="2400" i="1" dirty="0">
                <a:solidFill>
                  <a:srgbClr val="FFFFFF"/>
                </a:solidFill>
                <a:ea typeface="宋体" charset="0"/>
                <a:cs typeface="宋体" charset="0"/>
              </a:rPr>
              <a:t> et al., 2003; </a:t>
            </a:r>
            <a:r>
              <a:rPr lang="en-US" altLang="zh-CN" sz="2400" i="1" dirty="0" err="1">
                <a:solidFill>
                  <a:srgbClr val="FFFFFF"/>
                </a:solidFill>
                <a:ea typeface="宋体" charset="0"/>
                <a:cs typeface="宋体" charset="0"/>
              </a:rPr>
              <a:t>Fransson</a:t>
            </a:r>
            <a:r>
              <a:rPr lang="en-US" altLang="zh-CN" sz="2400" i="1" dirty="0">
                <a:solidFill>
                  <a:srgbClr val="FFFFFF"/>
                </a:solidFill>
                <a:ea typeface="宋体" charset="0"/>
                <a:cs typeface="宋体" charset="0"/>
              </a:rPr>
              <a:t>, 2005; Fox et al., 2005) </a:t>
            </a: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2339975"/>
            <a:ext cx="3694112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2533" name="Rectangle 5"/>
          <p:cNvSpPr>
            <a:spLocks noChangeArrowheads="1"/>
          </p:cNvSpPr>
          <p:nvPr/>
        </p:nvSpPr>
        <p:spPr bwMode="auto">
          <a:xfrm>
            <a:off x="5728095" y="5729287"/>
            <a:ext cx="23852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>
                <a:solidFill>
                  <a:srgbClr val="FFFFFF"/>
                </a:solidFill>
                <a:ea typeface="宋体" charset="0"/>
                <a:cs typeface="宋体" charset="0"/>
              </a:rPr>
              <a:t>Fox et al., </a:t>
            </a: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2005. PNAS</a:t>
            </a:r>
            <a:endParaRPr lang="en-US" altLang="zh-CN" i="1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761182"/>
      </p:ext>
    </p:extLst>
  </p:cSld>
  <p:clrMapOvr>
    <a:masterClrMapping/>
  </p:clrMapOvr>
  <p:transition xmlns:p14="http://schemas.microsoft.com/office/powerpoint/2010/main" advTm="65564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246F643-CC3B-644A-B6D4-BDEA6E4EAD25}" type="slidenum">
              <a:rPr lang="en-US" altLang="zh-CN"/>
              <a:pPr/>
              <a:t>42</a:t>
            </a:fld>
            <a:endParaRPr lang="en-US" altLang="zh-CN"/>
          </a:p>
        </p:txBody>
      </p:sp>
      <p:sp>
        <p:nvSpPr>
          <p:cNvPr id="664579" name="Rectangle 3"/>
          <p:cNvSpPr>
            <a:spLocks noChangeArrowheads="1"/>
          </p:cNvSpPr>
          <p:nvPr/>
        </p:nvSpPr>
        <p:spPr bwMode="auto">
          <a:xfrm>
            <a:off x="539552" y="5373216"/>
            <a:ext cx="80756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altLang="zh-CN" sz="2400" dirty="0">
                <a:solidFill>
                  <a:srgbClr val="FFFFFF"/>
                </a:solidFill>
              </a:rPr>
              <a:t>Significantly different between different resting conditions with limited cognitive demand</a:t>
            </a:r>
            <a:endParaRPr lang="en-US" altLang="zh-CN" sz="2400" i="1" dirty="0">
              <a:solidFill>
                <a:srgbClr val="FFFFFF"/>
              </a:solidFill>
            </a:endParaRPr>
          </a:p>
        </p:txBody>
      </p:sp>
      <p:sp>
        <p:nvSpPr>
          <p:cNvPr id="664580" name="Rectangle 4"/>
          <p:cNvSpPr>
            <a:spLocks noChangeArrowheads="1"/>
          </p:cNvSpPr>
          <p:nvPr/>
        </p:nvSpPr>
        <p:spPr bwMode="auto">
          <a:xfrm>
            <a:off x="4614624" y="6400800"/>
            <a:ext cx="28325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>
                <a:solidFill>
                  <a:srgbClr val="FFFFFF"/>
                </a:solidFill>
                <a:ea typeface="宋体" charset="0"/>
                <a:cs typeface="宋体" charset="0"/>
              </a:rPr>
              <a:t>Yan et al., </a:t>
            </a: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2009. </a:t>
            </a:r>
            <a:r>
              <a:rPr lang="en-US" altLang="zh-CN" i="1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PLoS</a:t>
            </a: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ONE</a:t>
            </a:r>
            <a:endParaRPr lang="en-US" altLang="zh-CN" i="1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1933575"/>
            <a:ext cx="4387850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4582" name="Rectangle 6"/>
          <p:cNvSpPr>
            <a:spLocks noChangeArrowheads="1"/>
          </p:cNvSpPr>
          <p:nvPr/>
        </p:nvSpPr>
        <p:spPr bwMode="auto">
          <a:xfrm>
            <a:off x="5943600" y="2789238"/>
            <a:ext cx="280828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rgbClr val="FFFFFF"/>
                </a:solidFill>
                <a:ea typeface="宋体" charset="0"/>
                <a:cs typeface="宋体" charset="0"/>
              </a:rPr>
              <a:t>Functional connectivity maps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 </a:t>
            </a: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Different resting conditions?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859278"/>
      </p:ext>
    </p:extLst>
  </p:cSld>
  <p:clrMapOvr>
    <a:masterClrMapping/>
  </p:clrMapOvr>
  <p:transition xmlns:p14="http://schemas.microsoft.com/office/powerpoint/2010/main" advTm="34632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43</a:t>
            </a:fld>
            <a:endParaRPr lang="en-US" altLang="zh-CN"/>
          </a:p>
        </p:txBody>
      </p:sp>
      <p:sp>
        <p:nvSpPr>
          <p:cNvPr id="666629" name="Rectangle 5"/>
          <p:cNvSpPr>
            <a:spLocks noChangeArrowheads="1"/>
          </p:cNvSpPr>
          <p:nvPr/>
        </p:nvSpPr>
        <p:spPr bwMode="auto">
          <a:xfrm>
            <a:off x="6156325" y="2906712"/>
            <a:ext cx="24479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rgbClr val="FFFFFF"/>
                </a:solidFill>
                <a:ea typeface="宋体" charset="0"/>
                <a:cs typeface="宋体" charset="0"/>
              </a:rPr>
              <a:t>Regional activity (ALFF)</a:t>
            </a:r>
          </a:p>
        </p:txBody>
      </p:sp>
      <p:pic>
        <p:nvPicPr>
          <p:cNvPr id="6963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2762250"/>
            <a:ext cx="42799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 </a:t>
            </a: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Different resting conditions?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614624" y="6400800"/>
            <a:ext cx="28325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>
                <a:solidFill>
                  <a:srgbClr val="FFFFFF"/>
                </a:solidFill>
                <a:ea typeface="宋体" charset="0"/>
                <a:cs typeface="宋体" charset="0"/>
              </a:rPr>
              <a:t>Yan et al., </a:t>
            </a: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2009. </a:t>
            </a:r>
            <a:r>
              <a:rPr lang="en-US" altLang="zh-CN" i="1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PLoS</a:t>
            </a: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ONE</a:t>
            </a:r>
            <a:endParaRPr lang="en-US" altLang="zh-CN" i="1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596158"/>
      </p:ext>
    </p:extLst>
  </p:cSld>
  <p:clrMapOvr>
    <a:masterClrMapping/>
  </p:clrMapOvr>
  <p:transition xmlns:p14="http://schemas.microsoft.com/office/powerpoint/2010/main" advTm="104341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44</a:t>
            </a:fld>
            <a:endParaRPr lang="en-US" altLang="zh-CN"/>
          </a:p>
        </p:txBody>
      </p:sp>
      <p:sp>
        <p:nvSpPr>
          <p:cNvPr id="666629" name="Rectangle 5"/>
          <p:cNvSpPr>
            <a:spLocks noChangeArrowheads="1"/>
          </p:cNvSpPr>
          <p:nvPr/>
        </p:nvSpPr>
        <p:spPr bwMode="auto">
          <a:xfrm>
            <a:off x="6660232" y="2708920"/>
            <a:ext cx="24479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</a:rPr>
              <a:t>Functional connectivity strength</a:t>
            </a:r>
            <a:endParaRPr lang="en-US" altLang="zh-CN" sz="3200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 </a:t>
            </a: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Different resting conditions?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23528" y="5334307"/>
            <a:ext cx="82812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altLang="zh-CN" sz="2400" dirty="0">
                <a:solidFill>
                  <a:srgbClr val="FFFFFF"/>
                </a:solidFill>
              </a:rPr>
              <a:t>Functional connectivity strength was significantly </a:t>
            </a:r>
            <a:r>
              <a:rPr lang="en-US" altLang="zh-CN" sz="2400" dirty="0" smtClean="0">
                <a:solidFill>
                  <a:srgbClr val="FFFFFF"/>
                </a:solidFill>
              </a:rPr>
              <a:t>diminished </a:t>
            </a:r>
            <a:r>
              <a:rPr lang="en-US" altLang="zh-CN" sz="2400" dirty="0">
                <a:solidFill>
                  <a:srgbClr val="FFFFFF"/>
                </a:solidFill>
              </a:rPr>
              <a:t>for eyes closed rest (ECR) when compared with the fixation (fix</a:t>
            </a:r>
            <a:r>
              <a:rPr lang="en-US" altLang="zh-CN" sz="2400" dirty="0" smtClean="0">
                <a:solidFill>
                  <a:srgbClr val="FFFFFF"/>
                </a:solidFill>
              </a:rPr>
              <a:t>)</a:t>
            </a:r>
            <a:endParaRPr lang="en-US" altLang="zh-CN" sz="2400" i="1" dirty="0">
              <a:solidFill>
                <a:srgbClr val="FFFFFF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195003" y="6400800"/>
            <a:ext cx="36718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Van </a:t>
            </a:r>
            <a:r>
              <a:rPr lang="en-US" altLang="zh-CN" i="1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Dijk</a:t>
            </a: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i="1" dirty="0">
                <a:solidFill>
                  <a:srgbClr val="FFFFFF"/>
                </a:solidFill>
                <a:ea typeface="宋体" charset="0"/>
                <a:cs typeface="宋体" charset="0"/>
              </a:rPr>
              <a:t>et al., </a:t>
            </a: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2010</a:t>
            </a:r>
            <a:r>
              <a:rPr lang="en-US" altLang="zh-CN" i="1" dirty="0">
                <a:solidFill>
                  <a:srgbClr val="FFFFFF"/>
                </a:solidFill>
                <a:ea typeface="宋体" charset="0"/>
                <a:cs typeface="宋体" charset="0"/>
              </a:rPr>
              <a:t>. J </a:t>
            </a:r>
            <a:r>
              <a:rPr lang="en-US" altLang="zh-CN" i="1" dirty="0" err="1">
                <a:solidFill>
                  <a:srgbClr val="FFFFFF"/>
                </a:solidFill>
                <a:ea typeface="宋体" charset="0"/>
                <a:cs typeface="宋体" charset="0"/>
              </a:rPr>
              <a:t>Neurophysiol</a:t>
            </a:r>
            <a:endParaRPr lang="en-US" altLang="zh-CN" i="1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132856"/>
            <a:ext cx="6588224" cy="26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15637"/>
      </p:ext>
    </p:extLst>
  </p:cSld>
  <p:clrMapOvr>
    <a:masterClrMapping/>
  </p:clrMapOvr>
  <p:transition xmlns:p14="http://schemas.microsoft.com/office/powerpoint/2010/main" advTm="44829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45</a:t>
            </a:fld>
            <a:endParaRPr lang="en-US" altLang="zh-CN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 </a:t>
            </a: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Different resting conditions?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400083" y="6400800"/>
            <a:ext cx="32616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Patriat</a:t>
            </a: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et </a:t>
            </a:r>
            <a:r>
              <a:rPr lang="en-US" altLang="zh-CN" i="1" dirty="0">
                <a:solidFill>
                  <a:srgbClr val="FFFFFF"/>
                </a:solidFill>
                <a:ea typeface="宋体" charset="0"/>
                <a:cs typeface="宋体" charset="0"/>
              </a:rPr>
              <a:t>al., </a:t>
            </a: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2013. </a:t>
            </a:r>
            <a:r>
              <a:rPr lang="en-US" altLang="zh-CN" i="1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Neuroimage</a:t>
            </a:r>
            <a:endParaRPr lang="en-US" altLang="zh-CN" i="1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2060848"/>
            <a:ext cx="4519876" cy="38164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5984581"/>
      </p:ext>
    </p:extLst>
  </p:cSld>
  <p:clrMapOvr>
    <a:masterClrMapping/>
  </p:clrMapOvr>
  <p:transition xmlns:p14="http://schemas.microsoft.com/office/powerpoint/2010/main" advTm="108268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46</a:t>
            </a:fld>
            <a:endParaRPr lang="en-US" altLang="zh-CN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 </a:t>
            </a: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Order of resting-state conditions?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614624" y="6400800"/>
            <a:ext cx="28325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>
                <a:solidFill>
                  <a:srgbClr val="FFFFFF"/>
                </a:solidFill>
                <a:ea typeface="宋体" charset="0"/>
                <a:cs typeface="宋体" charset="0"/>
              </a:rPr>
              <a:t>Yan et al., </a:t>
            </a: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2009. </a:t>
            </a:r>
            <a:r>
              <a:rPr lang="en-US" altLang="zh-CN" i="1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PLoS</a:t>
            </a: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ONE</a:t>
            </a:r>
            <a:endParaRPr lang="en-US" altLang="zh-CN" i="1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132856"/>
            <a:ext cx="6281200" cy="3312368"/>
          </a:xfrm>
          <a:prstGeom prst="rect">
            <a:avLst/>
          </a:prstGeom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6588571" y="2852936"/>
            <a:ext cx="2447925" cy="136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sz="3200" dirty="0">
                <a:solidFill>
                  <a:srgbClr val="FFFFFF"/>
                </a:solidFill>
              </a:rPr>
              <a:t>First EC </a:t>
            </a:r>
            <a:endParaRPr lang="en-US" sz="3200" dirty="0" smtClean="0">
              <a:solidFill>
                <a:srgbClr val="FFFFFF"/>
              </a:solidFill>
            </a:endParaRPr>
          </a:p>
          <a:p>
            <a:pPr>
              <a:lnSpc>
                <a:spcPct val="50000"/>
              </a:lnSpc>
              <a:defRPr/>
            </a:pPr>
            <a:r>
              <a:rPr lang="en-US" sz="3200" dirty="0" smtClean="0">
                <a:solidFill>
                  <a:srgbClr val="FFFFFF"/>
                </a:solidFill>
              </a:rPr>
              <a:t>-</a:t>
            </a:r>
          </a:p>
          <a:p>
            <a:pPr>
              <a:lnSpc>
                <a:spcPct val="50000"/>
              </a:lnSpc>
              <a:defRPr/>
            </a:pP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>
                <a:solidFill>
                  <a:srgbClr val="FFFFFF"/>
                </a:solidFill>
              </a:rPr>
              <a:t>Second EC</a:t>
            </a:r>
            <a:endParaRPr lang="en-US" altLang="zh-CN" sz="3200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054883"/>
      </p:ext>
    </p:extLst>
  </p:cSld>
  <p:clrMapOvr>
    <a:masterClrMapping/>
  </p:clrMapOvr>
  <p:transition xmlns:p14="http://schemas.microsoft.com/office/powerpoint/2010/main" advTm="78066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F07BDA4E-8F00-0943-9947-D347005D3D68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47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1988" name="Rectangle 3"/>
          <p:cNvSpPr>
            <a:spLocks noChangeArrowheads="1"/>
          </p:cNvSpPr>
          <p:nvPr/>
        </p:nvSpPr>
        <p:spPr bwMode="auto">
          <a:xfrm>
            <a:off x="704850" y="1875596"/>
            <a:ext cx="786765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14350" indent="-514350" algn="l">
              <a:buFont typeface="Arial" charset="0"/>
              <a:buChar char="•"/>
            </a:pPr>
            <a:r>
              <a:rPr kumimoji="1" lang="en-US" altLang="zh-CN" sz="2400" dirty="0">
                <a:solidFill>
                  <a:srgbClr val="FFFFFF"/>
                </a:solidFill>
                <a:ea typeface="隶书" charset="0"/>
                <a:cs typeface="隶书" charset="0"/>
              </a:rPr>
              <a:t>Scanning sessions (3T Siemens):</a:t>
            </a:r>
          </a:p>
          <a:p>
            <a:pPr marL="514350" indent="-514350" algn="l"/>
            <a:r>
              <a:rPr kumimoji="1" lang="en-US" altLang="zh-CN" sz="2400" dirty="0">
                <a:solidFill>
                  <a:srgbClr val="FFFF00"/>
                </a:solidFill>
                <a:ea typeface="隶书" charset="0"/>
                <a:cs typeface="隶书" charset="0"/>
              </a:rPr>
              <a:t>S1    Resting-state (Rest1)                      </a:t>
            </a:r>
            <a:r>
              <a:rPr kumimoji="1" lang="en-US" altLang="zh-CN" sz="24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              8 </a:t>
            </a:r>
            <a:r>
              <a:rPr kumimoji="1" lang="en-US" altLang="zh-CN" sz="2400" dirty="0">
                <a:solidFill>
                  <a:srgbClr val="FFFF00"/>
                </a:solidFill>
                <a:ea typeface="隶书" charset="0"/>
                <a:cs typeface="隶书" charset="0"/>
              </a:rPr>
              <a:t>min</a:t>
            </a:r>
          </a:p>
          <a:p>
            <a:pPr marL="514350" indent="-514350" algn="l"/>
            <a:r>
              <a:rPr kumimoji="1" lang="en-US" altLang="zh-CN" sz="2400" dirty="0">
                <a:solidFill>
                  <a:srgbClr val="FFFFFF"/>
                </a:solidFill>
                <a:ea typeface="隶书" charset="0"/>
                <a:cs typeface="隶书" charset="0"/>
              </a:rPr>
              <a:t>S2    Pictures (indoor or outdoor) </a:t>
            </a:r>
            <a:r>
              <a:rPr kumimoji="1" lang="en-US" altLang="zh-CN" sz="24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(</a:t>
            </a:r>
            <a:r>
              <a:rPr kumimoji="1" lang="en-US" altLang="zh-CN" sz="2400" dirty="0">
                <a:solidFill>
                  <a:srgbClr val="FFFFFF"/>
                </a:solidFill>
                <a:ea typeface="隶书" charset="0"/>
                <a:cs typeface="隶书" charset="0"/>
              </a:rPr>
              <a:t>encoding)   </a:t>
            </a:r>
            <a:r>
              <a:rPr kumimoji="1" lang="en-US" altLang="zh-CN" sz="24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    </a:t>
            </a:r>
            <a:r>
              <a:rPr kumimoji="1" lang="en-US" altLang="zh-CN" sz="2400" dirty="0">
                <a:solidFill>
                  <a:srgbClr val="FFFFFF"/>
                </a:solidFill>
                <a:ea typeface="隶书" charset="0"/>
                <a:cs typeface="隶书" charset="0"/>
              </a:rPr>
              <a:t>5 min     </a:t>
            </a:r>
          </a:p>
          <a:p>
            <a:pPr marL="514350" indent="-514350" algn="l"/>
            <a:r>
              <a:rPr kumimoji="1" lang="en-US" altLang="zh-CN" sz="2400" dirty="0">
                <a:solidFill>
                  <a:srgbClr val="FFFFFF"/>
                </a:solidFill>
                <a:ea typeface="隶书" charset="0"/>
                <a:cs typeface="隶书" charset="0"/>
              </a:rPr>
              <a:t>S3    3D structure                                   </a:t>
            </a:r>
            <a:r>
              <a:rPr kumimoji="1" lang="en-US" altLang="zh-CN" sz="24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               </a:t>
            </a:r>
            <a:r>
              <a:rPr kumimoji="1" lang="en-US" altLang="zh-CN" sz="2400" dirty="0">
                <a:solidFill>
                  <a:srgbClr val="FFFFFF"/>
                </a:solidFill>
                <a:ea typeface="隶书" charset="0"/>
                <a:cs typeface="隶书" charset="0"/>
              </a:rPr>
              <a:t>8 min</a:t>
            </a:r>
          </a:p>
          <a:p>
            <a:pPr marL="514350" indent="-514350" algn="l"/>
            <a:r>
              <a:rPr kumimoji="1" lang="en-US" altLang="zh-CN" sz="2400" dirty="0">
                <a:solidFill>
                  <a:srgbClr val="FFFF00"/>
                </a:solidFill>
                <a:ea typeface="隶书" charset="0"/>
                <a:cs typeface="隶书" charset="0"/>
              </a:rPr>
              <a:t>S4    Resting-state (Rest2)                     </a:t>
            </a:r>
            <a:r>
              <a:rPr kumimoji="1" lang="en-US" altLang="zh-CN" sz="24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               </a:t>
            </a:r>
            <a:r>
              <a:rPr kumimoji="1" lang="en-US" altLang="zh-CN" sz="2400" dirty="0">
                <a:solidFill>
                  <a:srgbClr val="FFFF00"/>
                </a:solidFill>
                <a:ea typeface="隶书" charset="0"/>
                <a:cs typeface="隶书" charset="0"/>
              </a:rPr>
              <a:t>8 min</a:t>
            </a:r>
          </a:p>
          <a:p>
            <a:pPr marL="514350" indent="-514350" algn="l"/>
            <a:r>
              <a:rPr kumimoji="1" lang="en-US" altLang="zh-CN" sz="2400" dirty="0">
                <a:solidFill>
                  <a:srgbClr val="FFFFFF"/>
                </a:solidFill>
                <a:ea typeface="隶书" charset="0"/>
                <a:cs typeface="隶书" charset="0"/>
              </a:rPr>
              <a:t>S5    Retrieval: old or new (2 runs)   </a:t>
            </a:r>
            <a:r>
              <a:rPr kumimoji="1" lang="en-US" altLang="zh-CN" sz="24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                   </a:t>
            </a:r>
            <a:r>
              <a:rPr kumimoji="1" lang="en-US" altLang="zh-CN" sz="2400" dirty="0">
                <a:solidFill>
                  <a:srgbClr val="FFFFFF"/>
                </a:solidFill>
                <a:ea typeface="隶书" charset="0"/>
                <a:cs typeface="隶书" charset="0"/>
              </a:rPr>
              <a:t>10 min                                          </a:t>
            </a:r>
          </a:p>
        </p:txBody>
      </p:sp>
      <p:sp>
        <p:nvSpPr>
          <p:cNvPr id="12294" name="Rectangle 3"/>
          <p:cNvSpPr>
            <a:spLocks noChangeArrowheads="1"/>
          </p:cNvSpPr>
          <p:nvPr/>
        </p:nvSpPr>
        <p:spPr bwMode="auto">
          <a:xfrm>
            <a:off x="35496" y="5157192"/>
            <a:ext cx="7867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14350" indent="-514350">
              <a:buFont typeface="Arial" charset="0"/>
              <a:buChar char="•"/>
            </a:pPr>
            <a:r>
              <a:rPr kumimoji="1" lang="en-US" altLang="zh-CN" sz="2800" dirty="0">
                <a:solidFill>
                  <a:srgbClr val="FFFF00"/>
                </a:solidFill>
                <a:ea typeface="隶书" charset="0"/>
                <a:cs typeface="隶书" charset="0"/>
              </a:rPr>
              <a:t>Rest2/Rest1: spontaneous brain activity modulation by task</a:t>
            </a: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74625" y="2492896"/>
            <a:ext cx="468313" cy="285750"/>
          </a:xfrm>
          <a:prstGeom prst="rightArrow">
            <a:avLst>
              <a:gd name="adj1" fmla="val 50000"/>
              <a:gd name="adj2" fmla="val 25001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42875" y="4149080"/>
            <a:ext cx="468313" cy="285750"/>
          </a:xfrm>
          <a:prstGeom prst="rightArrow">
            <a:avLst>
              <a:gd name="adj1" fmla="val 50000"/>
              <a:gd name="adj2" fmla="val 25001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 </a:t>
            </a: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Order of resting-state conditions?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240537" y="6400800"/>
            <a:ext cx="35807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Wang, , Yan </a:t>
            </a:r>
            <a:r>
              <a:rPr lang="en-US" altLang="zh-CN" i="1" dirty="0">
                <a:solidFill>
                  <a:srgbClr val="FFFFFF"/>
                </a:solidFill>
                <a:ea typeface="宋体" charset="0"/>
                <a:cs typeface="宋体" charset="0"/>
              </a:rPr>
              <a:t>et al., </a:t>
            </a: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2012. </a:t>
            </a:r>
            <a:r>
              <a:rPr lang="en-US" altLang="zh-CN" i="1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PLoS</a:t>
            </a: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ONE</a:t>
            </a:r>
            <a:endParaRPr lang="en-US" altLang="zh-CN" i="1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9520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454"/>
    </mc:Choice>
    <mc:Fallback>
      <p:transition xmlns:p14="http://schemas.microsoft.com/office/powerpoint/2010/main" spd="slow" advTm="9745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6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F07BDA4E-8F00-0943-9947-D347005D3D68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48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 </a:t>
            </a: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Order of resting-state conditions?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240537" y="6400800"/>
            <a:ext cx="35807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Wang, , Yan </a:t>
            </a:r>
            <a:r>
              <a:rPr lang="en-US" altLang="zh-CN" i="1" dirty="0">
                <a:solidFill>
                  <a:srgbClr val="FFFFFF"/>
                </a:solidFill>
                <a:ea typeface="宋体" charset="0"/>
                <a:cs typeface="宋体" charset="0"/>
              </a:rPr>
              <a:t>et al., </a:t>
            </a: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2012. </a:t>
            </a:r>
            <a:r>
              <a:rPr lang="en-US" altLang="zh-CN" i="1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PLoS</a:t>
            </a: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ONE</a:t>
            </a:r>
            <a:endParaRPr lang="en-US" altLang="zh-CN" i="1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844824"/>
            <a:ext cx="7956376" cy="44360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3111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301"/>
    </mc:Choice>
    <mc:Fallback>
      <p:transition xmlns:p14="http://schemas.microsoft.com/office/powerpoint/2010/main" spd="slow" advTm="8130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B9E9ABD-0675-9141-99D3-AB65C488E6D7}" type="slidenum">
              <a:rPr lang="en-US" altLang="zh-CN"/>
              <a:pPr/>
              <a:t>49</a:t>
            </a:fld>
            <a:endParaRPr lang="en-US" altLang="zh-CN"/>
          </a:p>
        </p:txBody>
      </p:sp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609600"/>
            <a:ext cx="5889625" cy="18129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4000" b="1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</a:t>
            </a: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658435" name="Rectangle 3"/>
          <p:cNvSpPr>
            <a:spLocks noChangeArrowheads="1"/>
          </p:cNvSpPr>
          <p:nvPr/>
        </p:nvSpPr>
        <p:spPr bwMode="auto">
          <a:xfrm>
            <a:off x="611188" y="1772816"/>
            <a:ext cx="7962900" cy="3685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FontTx/>
              <a:buChar char="•"/>
              <a:defRPr/>
            </a:pPr>
            <a:r>
              <a:rPr kumimoji="1" lang="en-US" altLang="zh-CN" sz="3200" dirty="0">
                <a:solidFill>
                  <a:srgbClr val="FFFFFF"/>
                </a:solidFill>
                <a:ea typeface="隶书" charset="0"/>
                <a:cs typeface="隶书" charset="0"/>
              </a:rPr>
              <a:t> </a:t>
            </a:r>
            <a:r>
              <a:rPr kumimoji="1" lang="en-US" altLang="zh-CN" sz="32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Experiment settings</a:t>
            </a:r>
            <a:endParaRPr kumimoji="1" lang="en-US" altLang="zh-CN" sz="3200" dirty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marL="457200" indent="-457200" algn="l">
              <a:lnSpc>
                <a:spcPct val="120000"/>
              </a:lnSpc>
              <a:buFont typeface="Wingdings" charset="2"/>
              <a:buChar char="§"/>
              <a:defRPr/>
            </a:pPr>
            <a:r>
              <a:rPr kumimoji="1" lang="en-US" altLang="zh-CN" sz="28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Make resting-state condition consistent: e.g., fixation (depends on the cooperation of participants).</a:t>
            </a:r>
          </a:p>
          <a:p>
            <a:pPr marL="457200" indent="-457200" algn="l">
              <a:lnSpc>
                <a:spcPct val="120000"/>
              </a:lnSpc>
              <a:buFont typeface="Wingdings" charset="2"/>
              <a:buChar char="§"/>
              <a:defRPr/>
            </a:pPr>
            <a:r>
              <a:rPr kumimoji="1" lang="en-US" altLang="zh-CN" sz="28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Make resting-state session before task sessions, unless intended.</a:t>
            </a:r>
            <a:endParaRPr kumimoji="1" lang="en-US" altLang="zh-CN" sz="2800" dirty="0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471166"/>
      </p:ext>
    </p:extLst>
  </p:cSld>
  <p:clrMapOvr>
    <a:masterClrMapping/>
  </p:clrMapOvr>
  <p:transition xmlns:p14="http://schemas.microsoft.com/office/powerpoint/2010/main" advTm="108358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Resting-State </a:t>
            </a:r>
            <a:r>
              <a:rPr lang="en-US" altLang="zh-CN" sz="3200" b="1" dirty="0" err="1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fMRI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: Principles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 l="41063" r="4921"/>
          <a:stretch>
            <a:fillRect/>
          </a:stretch>
        </p:blipFill>
        <p:spPr bwMode="auto">
          <a:xfrm>
            <a:off x="34925" y="1901825"/>
            <a:ext cx="43561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743200" y="6237288"/>
            <a:ext cx="6400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Raichle et al., 2010. Trends Cogn Sci</a:t>
            </a:r>
          </a:p>
        </p:txBody>
      </p:sp>
      <p:sp>
        <p:nvSpPr>
          <p:cNvPr id="23557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623CB30F-886C-5547-8BB0-2DD557DEEF5B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15078" name="Line 6"/>
          <p:cNvSpPr>
            <a:spLocks noChangeShapeType="1"/>
          </p:cNvSpPr>
          <p:nvPr/>
        </p:nvSpPr>
        <p:spPr bwMode="auto">
          <a:xfrm>
            <a:off x="4933950" y="2998788"/>
            <a:ext cx="3529013" cy="6477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079" name="AutoShape 7"/>
          <p:cNvSpPr>
            <a:spLocks noChangeArrowheads="1"/>
          </p:cNvSpPr>
          <p:nvPr/>
        </p:nvSpPr>
        <p:spPr bwMode="auto">
          <a:xfrm>
            <a:off x="6518275" y="3359150"/>
            <a:ext cx="215900" cy="2159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5080" name="Text Box 8"/>
          <p:cNvSpPr txBox="1">
            <a:spLocks noChangeArrowheads="1"/>
          </p:cNvSpPr>
          <p:nvPr/>
        </p:nvSpPr>
        <p:spPr bwMode="auto">
          <a:xfrm>
            <a:off x="4645025" y="2276475"/>
            <a:ext cx="1368425" cy="6508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zh-CN"/>
              <a:t>Task evoked increases</a:t>
            </a:r>
          </a:p>
        </p:txBody>
      </p:sp>
      <p:sp>
        <p:nvSpPr>
          <p:cNvPr id="515081" name="Text Box 9"/>
          <p:cNvSpPr txBox="1">
            <a:spLocks noChangeArrowheads="1"/>
          </p:cNvSpPr>
          <p:nvPr/>
        </p:nvSpPr>
        <p:spPr bwMode="auto">
          <a:xfrm>
            <a:off x="7380288" y="2576513"/>
            <a:ext cx="1512887" cy="9255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zh-CN"/>
              <a:t>Resting-state energy consumption</a:t>
            </a:r>
          </a:p>
        </p:txBody>
      </p:sp>
      <p:sp>
        <p:nvSpPr>
          <p:cNvPr id="515082" name="Text Box 10"/>
          <p:cNvSpPr txBox="1">
            <a:spLocks noChangeArrowheads="1"/>
          </p:cNvSpPr>
          <p:nvPr/>
        </p:nvSpPr>
        <p:spPr bwMode="auto">
          <a:xfrm>
            <a:off x="6084888" y="2919413"/>
            <a:ext cx="1000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>
                <a:solidFill>
                  <a:srgbClr val="FFFF00"/>
                </a:solidFill>
                <a:latin typeface="Arial Black" charset="0"/>
              </a:rPr>
              <a:t>&lt;5%</a:t>
            </a:r>
          </a:p>
        </p:txBody>
      </p:sp>
      <p:sp>
        <p:nvSpPr>
          <p:cNvPr id="515083" name="Text Box 11"/>
          <p:cNvSpPr txBox="1">
            <a:spLocks noChangeArrowheads="1"/>
          </p:cNvSpPr>
          <p:nvPr/>
        </p:nvSpPr>
        <p:spPr bwMode="auto">
          <a:xfrm>
            <a:off x="5365750" y="4124325"/>
            <a:ext cx="25193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zh-CN"/>
              <a:t>There are very important activities in the brain during resting-state (Fox and Raichle, 2007; Zhang and Raichle, 2010)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13652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78" grpId="0" animBg="1"/>
      <p:bldP spid="515079" grpId="0" animBg="1"/>
      <p:bldP spid="515080" grpId="0" animBg="1"/>
      <p:bldP spid="515081" grpId="0" animBg="1"/>
      <p:bldP spid="515082" grpId="0"/>
      <p:bldP spid="51508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50</a:t>
            </a:fld>
            <a:endParaRPr lang="en-US" altLang="zh-CN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Head motion matters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916832"/>
            <a:ext cx="4176464" cy="21046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5576" y="4077072"/>
            <a:ext cx="335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Van </a:t>
            </a:r>
            <a:r>
              <a:rPr lang="en-US" i="1" dirty="0" err="1">
                <a:solidFill>
                  <a:srgbClr val="FFFFFF"/>
                </a:solidFill>
              </a:rPr>
              <a:t>D</a:t>
            </a:r>
            <a:r>
              <a:rPr lang="en-US" i="1" dirty="0" err="1" smtClean="0">
                <a:solidFill>
                  <a:srgbClr val="FFFFFF"/>
                </a:solidFill>
              </a:rPr>
              <a:t>ijk</a:t>
            </a:r>
            <a:r>
              <a:rPr lang="en-US" i="1" dirty="0" smtClean="0">
                <a:solidFill>
                  <a:srgbClr val="FFFFFF"/>
                </a:solidFill>
              </a:rPr>
              <a:t> et al, 2012.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r="22989" b="24142"/>
          <a:stretch/>
        </p:blipFill>
        <p:spPr>
          <a:xfrm>
            <a:off x="4427984" y="1916832"/>
            <a:ext cx="4743397" cy="20882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247420" y="4077072"/>
            <a:ext cx="3152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Power et al, 2012.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797152"/>
            <a:ext cx="5543600" cy="144844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15953" y="6309320"/>
            <a:ext cx="3838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FFFF"/>
                </a:solidFill>
              </a:rPr>
              <a:t>Satterthwaite</a:t>
            </a:r>
            <a:r>
              <a:rPr lang="en-US" i="1" dirty="0" smtClean="0">
                <a:solidFill>
                  <a:srgbClr val="FFFFFF"/>
                </a:solidFill>
              </a:rPr>
              <a:t> et al., 2012.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8687"/>
      </p:ext>
    </p:extLst>
  </p:cSld>
  <p:clrMapOvr>
    <a:masterClrMapping/>
  </p:clrMapOvr>
  <p:transition xmlns:p14="http://schemas.microsoft.com/office/powerpoint/2010/main" advTm="309775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51</a:t>
            </a:fld>
            <a:endParaRPr lang="en-US" altLang="zh-CN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Head motion matters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13" name="Picture 12" descr="Figure1_BOLD_FDVox_UnThreshold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052736"/>
            <a:ext cx="5912406" cy="52565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7360" y="6309320"/>
            <a:ext cx="306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Yan et al., 2013a.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78898"/>
      </p:ext>
    </p:extLst>
  </p:cSld>
  <p:clrMapOvr>
    <a:masterClrMapping/>
  </p:clrMapOvr>
  <p:transition xmlns:p14="http://schemas.microsoft.com/office/powerpoint/2010/main" advTm="17725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52</a:t>
            </a:fld>
            <a:endParaRPr lang="en-US" altLang="zh-CN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Head motion matters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360" y="6309320"/>
            <a:ext cx="306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Yan et al., 2013a.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9" name="Picture 8" descr="Figure2_CorrectionStrategiesOnCambrid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44824"/>
            <a:ext cx="7062905" cy="43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58359"/>
      </p:ext>
    </p:extLst>
  </p:cSld>
  <p:clrMapOvr>
    <a:masterClrMapping/>
  </p:clrMapOvr>
  <p:transition xmlns:p14="http://schemas.microsoft.com/office/powerpoint/2010/main" advTm="453199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53</a:t>
            </a:fld>
            <a:endParaRPr lang="en-US" altLang="zh-CN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Head motion matters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360" y="6309320"/>
            <a:ext cx="306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Yan et al., 2013a.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11" name="Picture 10" descr="Figure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60648"/>
            <a:ext cx="6684622" cy="601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17575"/>
      </p:ext>
    </p:extLst>
  </p:cSld>
  <p:clrMapOvr>
    <a:masterClrMapping/>
  </p:clrMapOvr>
  <p:transition xmlns:p14="http://schemas.microsoft.com/office/powerpoint/2010/main" advTm="228343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54</a:t>
            </a:fld>
            <a:endParaRPr lang="en-US" altLang="zh-CN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Head motion matters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360" y="6309320"/>
            <a:ext cx="306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Yan et al., 2013a.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36" y="2060848"/>
            <a:ext cx="4804804" cy="3168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628799"/>
            <a:ext cx="4032448" cy="39506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6451287"/>
      </p:ext>
    </p:extLst>
  </p:cSld>
  <p:clrMapOvr>
    <a:masterClrMapping/>
  </p:clrMapOvr>
  <p:transition xmlns:p14="http://schemas.microsoft.com/office/powerpoint/2010/main" advTm="34980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B9E9ABD-0675-9141-99D3-AB65C488E6D7}" type="slidenum">
              <a:rPr lang="en-US" altLang="zh-CN"/>
              <a:pPr/>
              <a:t>55</a:t>
            </a:fld>
            <a:endParaRPr lang="en-US" altLang="zh-CN"/>
          </a:p>
        </p:txBody>
      </p:sp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609600"/>
            <a:ext cx="5889625" cy="18129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4000" b="1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</a:t>
            </a: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658435" name="Rectangle 3"/>
          <p:cNvSpPr>
            <a:spLocks noChangeArrowheads="1"/>
          </p:cNvSpPr>
          <p:nvPr/>
        </p:nvSpPr>
        <p:spPr bwMode="auto">
          <a:xfrm>
            <a:off x="611188" y="1772816"/>
            <a:ext cx="7962900" cy="66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FontTx/>
              <a:buChar char="•"/>
              <a:defRPr/>
            </a:pPr>
            <a:r>
              <a:rPr kumimoji="1" lang="en-US" altLang="zh-CN" sz="32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 Head Motion</a:t>
            </a:r>
            <a:endParaRPr kumimoji="1" lang="en-US" altLang="zh-CN" sz="3200" dirty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51217"/>
          <a:stretch/>
        </p:blipFill>
        <p:spPr>
          <a:xfrm>
            <a:off x="1979712" y="2708920"/>
            <a:ext cx="6739176" cy="2880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7360" y="6309320"/>
            <a:ext cx="306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Yan et al., 2013a.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397159"/>
      </p:ext>
    </p:extLst>
  </p:cSld>
  <p:clrMapOvr>
    <a:masterClrMapping/>
  </p:clrMapOvr>
  <p:transition xmlns:p14="http://schemas.microsoft.com/office/powerpoint/2010/main" advTm="341617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56</a:t>
            </a:fld>
            <a:endParaRPr lang="en-US" altLang="zh-CN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Global Signal Regression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14096" y="4139788"/>
            <a:ext cx="3338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Murphy et al., 2009.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8" y="1916832"/>
            <a:ext cx="4306526" cy="23042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2060848"/>
            <a:ext cx="2764411" cy="20919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0038" y="1512168"/>
            <a:ext cx="1658466" cy="2636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84" y="4430080"/>
            <a:ext cx="4557216" cy="24553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98560" y="6453336"/>
            <a:ext cx="322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Fox et al., 2009</a:t>
            </a:r>
            <a:r>
              <a:rPr lang="en-US" i="1" dirty="0">
                <a:solidFill>
                  <a:srgbClr val="FFFFFF"/>
                </a:solidFill>
              </a:rPr>
              <a:t>. J </a:t>
            </a:r>
            <a:r>
              <a:rPr lang="en-US" i="1" dirty="0" err="1">
                <a:solidFill>
                  <a:srgbClr val="FFFFFF"/>
                </a:solidFill>
              </a:rPr>
              <a:t>Neurophysiol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8144" y="4797152"/>
            <a:ext cx="2566754" cy="16561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8345134"/>
      </p:ext>
    </p:extLst>
  </p:cSld>
  <p:clrMapOvr>
    <a:masterClrMapping/>
  </p:clrMapOvr>
  <p:transition xmlns:p14="http://schemas.microsoft.com/office/powerpoint/2010/main" advTm="13443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57</a:t>
            </a:fld>
            <a:endParaRPr lang="en-US" altLang="zh-CN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Global Signal Regression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2700" y="6453336"/>
            <a:ext cx="306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Yan et al., 2013b.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7" name="Picture 6" descr="Figure8_PCCFC_MTF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0728"/>
            <a:ext cx="7344816" cy="542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39005"/>
      </p:ext>
    </p:extLst>
  </p:cSld>
  <p:clrMapOvr>
    <a:masterClrMapping/>
  </p:clrMapOvr>
  <p:transition xmlns:p14="http://schemas.microsoft.com/office/powerpoint/2010/main" advTm="150644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58</a:t>
            </a:fld>
            <a:endParaRPr lang="en-US" altLang="zh-CN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Global Signal Regression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68525" y="6453336"/>
            <a:ext cx="3289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FFFF"/>
                </a:solidFill>
              </a:rPr>
              <a:t>Saad</a:t>
            </a:r>
            <a:r>
              <a:rPr lang="en-US" i="1" dirty="0" smtClean="0">
                <a:solidFill>
                  <a:srgbClr val="FFFFFF"/>
                </a:solidFill>
              </a:rPr>
              <a:t> et al., 2013. Brain Connect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79795"/>
            <a:ext cx="8532440" cy="414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20657"/>
      </p:ext>
    </p:extLst>
  </p:cSld>
  <p:clrMapOvr>
    <a:masterClrMapping/>
  </p:clrMapOvr>
  <p:transition xmlns:p14="http://schemas.microsoft.com/office/powerpoint/2010/main" advTm="986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59</a:t>
            </a:fld>
            <a:endParaRPr lang="en-US" altLang="zh-CN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Global Signal Regression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02302" y="6453336"/>
            <a:ext cx="3821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Yan et al., 2013c. </a:t>
            </a:r>
            <a:r>
              <a:rPr lang="en-US" i="1" dirty="0">
                <a:solidFill>
                  <a:srgbClr val="FFFFFF"/>
                </a:solidFill>
              </a:rPr>
              <a:t>Front Hum </a:t>
            </a:r>
            <a:r>
              <a:rPr lang="en-US" i="1" dirty="0" err="1">
                <a:solidFill>
                  <a:srgbClr val="FFFFFF"/>
                </a:solidFill>
              </a:rPr>
              <a:t>Neurosci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17" name="Picture 16" descr="Figure2_SmallWorldness_WithHu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16832"/>
            <a:ext cx="6039031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66504"/>
      </p:ext>
    </p:extLst>
  </p:cSld>
  <p:clrMapOvr>
    <a:masterClrMapping/>
  </p:clrMapOvr>
  <p:transition xmlns:p14="http://schemas.microsoft.com/office/powerpoint/2010/main" advTm="16431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Resting-State </a:t>
            </a:r>
            <a:r>
              <a:rPr lang="en-US" altLang="zh-CN" sz="3200" b="1" dirty="0" err="1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fMRI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: Principles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743200" y="6237288"/>
            <a:ext cx="6400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Fox and Raichle, 2007. Nat Rev Neurosci</a:t>
            </a:r>
          </a:p>
        </p:txBody>
      </p:sp>
      <p:sp>
        <p:nvSpPr>
          <p:cNvPr id="2458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C1071F22-89AD-E24D-BC1C-9E93A6DE80F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458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700213"/>
            <a:ext cx="83883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1229" name="Line 13"/>
          <p:cNvSpPr>
            <a:spLocks noChangeShapeType="1"/>
          </p:cNvSpPr>
          <p:nvPr/>
        </p:nvSpPr>
        <p:spPr bwMode="auto">
          <a:xfrm>
            <a:off x="1692275" y="1412875"/>
            <a:ext cx="0" cy="576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1230" name="Line 14"/>
          <p:cNvSpPr>
            <a:spLocks noChangeShapeType="1"/>
          </p:cNvSpPr>
          <p:nvPr/>
        </p:nvSpPr>
        <p:spPr bwMode="auto">
          <a:xfrm flipV="1">
            <a:off x="2195513" y="3716338"/>
            <a:ext cx="0" cy="5032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1232" name="Text Box 16"/>
          <p:cNvSpPr txBox="1">
            <a:spLocks noChangeArrowheads="1"/>
          </p:cNvSpPr>
          <p:nvPr/>
        </p:nvSpPr>
        <p:spPr bwMode="auto">
          <a:xfrm>
            <a:off x="1187450" y="981075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 b="1">
                <a:solidFill>
                  <a:srgbClr val="FFFF00"/>
                </a:solidFill>
              </a:rPr>
              <a:t>Task</a:t>
            </a:r>
          </a:p>
        </p:txBody>
      </p:sp>
      <p:sp>
        <p:nvSpPr>
          <p:cNvPr id="521233" name="Text Box 17"/>
          <p:cNvSpPr txBox="1">
            <a:spLocks noChangeArrowheads="1"/>
          </p:cNvSpPr>
          <p:nvPr/>
        </p:nvSpPr>
        <p:spPr bwMode="auto">
          <a:xfrm>
            <a:off x="1619250" y="4292600"/>
            <a:ext cx="1008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 b="1">
                <a:solidFill>
                  <a:srgbClr val="FFFF00"/>
                </a:solidFill>
              </a:rPr>
              <a:t>Baseline</a:t>
            </a:r>
          </a:p>
        </p:txBody>
      </p:sp>
      <p:graphicFrame>
        <p:nvGraphicFramePr>
          <p:cNvPr id="521238" name="Object 22"/>
          <p:cNvGraphicFramePr>
            <a:graphicFrameLocks noChangeAspect="1"/>
          </p:cNvGraphicFramePr>
          <p:nvPr/>
        </p:nvGraphicFramePr>
        <p:xfrm>
          <a:off x="682625" y="4797425"/>
          <a:ext cx="3384550" cy="103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53" name="Image" r:id="rId5" imgW="9626996" imgH="2939042" progId="">
                  <p:embed/>
                </p:oleObj>
              </mc:Choice>
              <mc:Fallback>
                <p:oleObj name="Image" r:id="rId5" imgW="9626996" imgH="2939042" progId="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" y="4797425"/>
                        <a:ext cx="3384550" cy="1033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1239" name="Rectangle 23"/>
          <p:cNvSpPr>
            <a:spLocks noChangeArrowheads="1"/>
          </p:cNvSpPr>
          <p:nvPr/>
        </p:nvSpPr>
        <p:spPr bwMode="auto">
          <a:xfrm>
            <a:off x="107950" y="5876925"/>
            <a:ext cx="497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/>
              <a:t>Activities in the baseline state (usually resting-state)</a:t>
            </a:r>
            <a:endParaRPr lang="zh-CN" altLang="en-US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4892675" y="5229225"/>
            <a:ext cx="1550988" cy="396875"/>
            <a:chOff x="3082" y="3294"/>
            <a:chExt cx="977" cy="250"/>
          </a:xfrm>
        </p:grpSpPr>
        <p:sp>
          <p:nvSpPr>
            <p:cNvPr id="24590" name="Rectangle 24"/>
            <p:cNvSpPr>
              <a:spLocks noChangeArrowheads="1"/>
            </p:cNvSpPr>
            <p:nvPr/>
          </p:nvSpPr>
          <p:spPr bwMode="auto">
            <a:xfrm>
              <a:off x="3490" y="3294"/>
              <a:ext cx="5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zh-CN" sz="2000" b="1">
                  <a:solidFill>
                    <a:srgbClr val="FFFF00"/>
                  </a:solidFill>
                </a:rPr>
                <a:t>Noise?</a:t>
              </a:r>
              <a:endParaRPr lang="zh-CN" altLang="en-US" sz="2000" b="1">
                <a:solidFill>
                  <a:srgbClr val="FFFF00"/>
                </a:solidFill>
              </a:endParaRPr>
            </a:p>
          </p:txBody>
        </p:sp>
        <p:sp>
          <p:nvSpPr>
            <p:cNvPr id="24591" name="Line 25"/>
            <p:cNvSpPr>
              <a:spLocks noChangeShapeType="1"/>
            </p:cNvSpPr>
            <p:nvPr/>
          </p:nvSpPr>
          <p:spPr bwMode="auto">
            <a:xfrm flipV="1">
              <a:off x="3082" y="3430"/>
              <a:ext cx="318" cy="0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24589" name="Rectangle 28"/>
          <p:cNvSpPr>
            <a:spLocks noChangeArrowheads="1"/>
          </p:cNvSpPr>
          <p:nvPr/>
        </p:nvSpPr>
        <p:spPr bwMode="auto">
          <a:xfrm>
            <a:off x="4787900" y="4005263"/>
            <a:ext cx="40687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Traditional fMRI analysis</a:t>
            </a:r>
            <a:endParaRPr kumimoji="1" lang="zh-CN" altLang="en-US" sz="2200" b="1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</p:spTree>
    <p:custDataLst>
      <p:tags r:id="rId2"/>
    </p:custDataLst>
  </p:cSld>
  <p:clrMapOvr>
    <a:masterClrMapping/>
  </p:clrMapOvr>
  <p:transition xmlns:p14="http://schemas.microsoft.com/office/powerpoint/2010/main" advTm="14187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1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1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1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1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1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1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1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1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1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1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29" grpId="0" animBg="1"/>
      <p:bldP spid="521230" grpId="0" animBg="1"/>
      <p:bldP spid="521232" grpId="0"/>
      <p:bldP spid="521233" grpId="0"/>
      <p:bldP spid="52123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60</a:t>
            </a:fld>
            <a:endParaRPr lang="en-US" altLang="zh-CN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Global Signal Regression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02302" y="6453336"/>
            <a:ext cx="3821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Yan et al., 2013c. </a:t>
            </a:r>
            <a:r>
              <a:rPr lang="en-US" i="1" dirty="0">
                <a:solidFill>
                  <a:srgbClr val="FFFFFF"/>
                </a:solidFill>
              </a:rPr>
              <a:t>Front Hum </a:t>
            </a:r>
            <a:r>
              <a:rPr lang="en-US" i="1" dirty="0" err="1">
                <a:solidFill>
                  <a:srgbClr val="FFFFFF"/>
                </a:solidFill>
              </a:rPr>
              <a:t>Neurosci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6300"/>
            <a:ext cx="9144000" cy="508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06857"/>
      </p:ext>
    </p:extLst>
  </p:cSld>
  <p:clrMapOvr>
    <a:masterClrMapping/>
  </p:clrMapOvr>
  <p:transition xmlns:p14="http://schemas.microsoft.com/office/powerpoint/2010/main" advTm="80178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61</a:t>
            </a:fld>
            <a:endParaRPr lang="en-US" altLang="zh-CN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Global Signal Regression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40666" y="5517232"/>
            <a:ext cx="306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Yan et al., 2013b.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15504" y="-243408"/>
            <a:ext cx="5912680" cy="6903392"/>
            <a:chOff x="315504" y="-243408"/>
            <a:chExt cx="6171408" cy="720547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7704" y="0"/>
              <a:ext cx="2263321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504" y="-243408"/>
              <a:ext cx="1664208" cy="720547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39952" y="-31924"/>
              <a:ext cx="2346960" cy="684530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323528" y="6300028"/>
            <a:ext cx="590465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                                     Motion effect               Age effect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0254"/>
      </p:ext>
    </p:extLst>
  </p:cSld>
  <p:clrMapOvr>
    <a:masterClrMapping/>
  </p:clrMapOvr>
  <p:transition xmlns:p14="http://schemas.microsoft.com/office/powerpoint/2010/main" advTm="505185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B9E9ABD-0675-9141-99D3-AB65C488E6D7}" type="slidenum">
              <a:rPr lang="en-US" altLang="zh-CN"/>
              <a:pPr/>
              <a:t>62</a:t>
            </a:fld>
            <a:endParaRPr lang="en-US" altLang="zh-CN"/>
          </a:p>
        </p:txBody>
      </p:sp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609600"/>
            <a:ext cx="5889625" cy="18129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4000" b="1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</a:t>
            </a: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658435" name="Rectangle 3"/>
          <p:cNvSpPr>
            <a:spLocks noChangeArrowheads="1"/>
          </p:cNvSpPr>
          <p:nvPr/>
        </p:nvSpPr>
        <p:spPr bwMode="auto">
          <a:xfrm>
            <a:off x="611188" y="1772816"/>
            <a:ext cx="7962900" cy="463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FontTx/>
              <a:buChar char="•"/>
              <a:defRPr/>
            </a:pPr>
            <a:r>
              <a:rPr kumimoji="1" lang="en-US" altLang="zh-CN" sz="3200" dirty="0">
                <a:solidFill>
                  <a:srgbClr val="FFFFFF"/>
                </a:solidFill>
                <a:ea typeface="隶书" charset="0"/>
                <a:cs typeface="隶书" charset="0"/>
              </a:rPr>
              <a:t> </a:t>
            </a:r>
            <a:r>
              <a:rPr kumimoji="1" lang="en-US" altLang="zh-CN" sz="32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Global Signal Regression</a:t>
            </a:r>
            <a:endParaRPr kumimoji="1" lang="en-US" altLang="zh-CN" sz="3200" dirty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marL="457200" indent="-457200" algn="l">
              <a:lnSpc>
                <a:spcPct val="120000"/>
              </a:lnSpc>
              <a:buFont typeface="Wingdings" charset="2"/>
              <a:buChar char="§"/>
              <a:defRPr/>
            </a:pPr>
            <a:r>
              <a:rPr kumimoji="1" lang="en-US" altLang="zh-CN" sz="28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Still hot controversial yet!!</a:t>
            </a:r>
          </a:p>
          <a:p>
            <a:pPr marL="457200" indent="-457200" algn="l">
              <a:lnSpc>
                <a:spcPct val="120000"/>
              </a:lnSpc>
              <a:buFont typeface="Wingdings" charset="2"/>
              <a:buChar char="§"/>
              <a:defRPr/>
            </a:pPr>
            <a:r>
              <a:rPr kumimoji="1" lang="en-US" altLang="zh-CN" sz="28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No GSR + group-level mean regression (see next section also).</a:t>
            </a:r>
          </a:p>
          <a:p>
            <a:pPr marL="457200" indent="-457200" algn="l">
              <a:lnSpc>
                <a:spcPct val="120000"/>
              </a:lnSpc>
              <a:buFont typeface="Wingdings" charset="2"/>
              <a:buChar char="§"/>
              <a:defRPr/>
            </a:pPr>
            <a:r>
              <a:rPr kumimoji="1" lang="en-US" altLang="zh-CN" sz="28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Check GSR as complimentary analysis if is interested in.</a:t>
            </a:r>
          </a:p>
          <a:p>
            <a:pPr marL="457200" indent="-457200" algn="l">
              <a:lnSpc>
                <a:spcPct val="120000"/>
              </a:lnSpc>
              <a:buFont typeface="Wingdings" charset="2"/>
              <a:buChar char="§"/>
              <a:defRPr/>
            </a:pPr>
            <a:r>
              <a:rPr kumimoji="1" lang="en-US" altLang="zh-CN" sz="28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More </a:t>
            </a:r>
            <a:r>
              <a:rPr kumimoji="1" lang="en-US" altLang="zh-CN" sz="2800" dirty="0">
                <a:solidFill>
                  <a:srgbClr val="FFFF00"/>
                </a:solidFill>
                <a:ea typeface="隶书" charset="0"/>
                <a:cs typeface="隶书" charset="0"/>
              </a:rPr>
              <a:t>GSR </a:t>
            </a:r>
            <a:r>
              <a:rPr kumimoji="1" lang="en-US" altLang="zh-CN" sz="28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mechanism studies needed!</a:t>
            </a:r>
            <a:endParaRPr kumimoji="1" lang="en-US" altLang="zh-CN" sz="2800" dirty="0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10298"/>
      </p:ext>
    </p:extLst>
  </p:cSld>
  <p:clrMapOvr>
    <a:masterClrMapping/>
  </p:clrMapOvr>
  <p:transition xmlns:p14="http://schemas.microsoft.com/office/powerpoint/2010/main" advTm="1383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63</a:t>
            </a:fld>
            <a:endParaRPr lang="en-US" altLang="zh-CN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Standardization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360" y="6309320"/>
            <a:ext cx="306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Yan et al., 2013b.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1988841"/>
            <a:ext cx="3149146" cy="11521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3356992"/>
            <a:ext cx="3607048" cy="2705286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0507979"/>
              </p:ext>
            </p:extLst>
          </p:nvPr>
        </p:nvGraphicFramePr>
        <p:xfrm>
          <a:off x="4067944" y="2348880"/>
          <a:ext cx="5050206" cy="3384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9362" name="Document" r:id="rId8" imgW="6083300" imgH="4076700" progId="Word.Document.12">
                  <p:embed/>
                </p:oleObj>
              </mc:Choice>
              <mc:Fallback>
                <p:oleObj name="Document" r:id="rId8" imgW="6083300" imgH="4076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67944" y="2348880"/>
                        <a:ext cx="5050206" cy="33843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244776520"/>
      </p:ext>
    </p:extLst>
  </p:cSld>
  <p:clrMapOvr>
    <a:masterClrMapping/>
  </p:clrMapOvr>
  <p:transition xmlns:p14="http://schemas.microsoft.com/office/powerpoint/2010/main" advTm="5487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64</a:t>
            </a:fld>
            <a:endParaRPr lang="en-US" altLang="zh-CN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Standardization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360" y="6309320"/>
            <a:ext cx="306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Yan et al., 2013b.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17" name="Picture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43" y="-387424"/>
            <a:ext cx="5854700" cy="7577455"/>
          </a:xfrm>
          <a:prstGeom prst="rect">
            <a:avLst/>
          </a:prstGeom>
          <a:solidFill>
            <a:schemeClr val="tx2"/>
          </a:solidFill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2970454296"/>
      </p:ext>
    </p:extLst>
  </p:cSld>
  <p:clrMapOvr>
    <a:masterClrMapping/>
  </p:clrMapOvr>
  <p:transition xmlns:p14="http://schemas.microsoft.com/office/powerpoint/2010/main" advTm="8165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65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117210"/>
              </p:ext>
            </p:extLst>
          </p:nvPr>
        </p:nvGraphicFramePr>
        <p:xfrm>
          <a:off x="971600" y="4626"/>
          <a:ext cx="7308553" cy="6952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0386" name="Document" r:id="rId5" imgW="8610600" imgH="8191500" progId="Word.Document.12">
                  <p:embed/>
                </p:oleObj>
              </mc:Choice>
              <mc:Fallback>
                <p:oleObj name="Document" r:id="rId5" imgW="8610600" imgH="8191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1600" y="4626"/>
                        <a:ext cx="7308553" cy="6952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42479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Systematic Variation in Common Standardization Parameters: Global 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Mean</a:t>
            </a:r>
            <a:endParaRPr lang="en-US" altLang="zh-CN" sz="32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66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8054" y="6165304"/>
            <a:ext cx="813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 Functional </a:t>
            </a:r>
            <a:r>
              <a:rPr lang="en-US" dirty="0" err="1"/>
              <a:t>Connectomes</a:t>
            </a:r>
            <a:r>
              <a:rPr lang="en-US" dirty="0"/>
              <a:t> Project </a:t>
            </a:r>
            <a:r>
              <a:rPr lang="en-US" dirty="0" smtClean="0"/>
              <a:t>dataset: 828 subjects used in statistical analyses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4059376"/>
              </p:ext>
            </p:extLst>
          </p:nvPr>
        </p:nvGraphicFramePr>
        <p:xfrm>
          <a:off x="899592" y="1916832"/>
          <a:ext cx="7083372" cy="2907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1410" name="Document" r:id="rId5" imgW="6096000" imgH="2501900" progId="Word.Document.12">
                  <p:embed/>
                </p:oleObj>
              </mc:Choice>
              <mc:Fallback>
                <p:oleObj name="Document" r:id="rId5" imgW="6096000" imgH="2501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9592" y="1916832"/>
                        <a:ext cx="7083372" cy="2907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443958" y="5301208"/>
            <a:ext cx="175775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Yan et al., 2013b</a:t>
            </a:r>
          </a:p>
          <a:p>
            <a:r>
              <a:rPr lang="en-US" dirty="0" err="1" smtClean="0"/>
              <a:t>Neuroimage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197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Systematic Variation in Common Standardization Parameters: 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Global </a:t>
            </a:r>
            <a:r>
              <a:rPr lang="en-US" altLang="zh-CN" sz="3200" b="1" dirty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SD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67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8054" y="6165304"/>
            <a:ext cx="813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 Functional </a:t>
            </a:r>
            <a:r>
              <a:rPr lang="en-US" dirty="0" err="1"/>
              <a:t>Connectomes</a:t>
            </a:r>
            <a:r>
              <a:rPr lang="en-US" dirty="0"/>
              <a:t> Project </a:t>
            </a:r>
            <a:r>
              <a:rPr lang="en-US" dirty="0" smtClean="0"/>
              <a:t>dataset: 828 subjects used in statistical analyses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6799550"/>
              </p:ext>
            </p:extLst>
          </p:nvPr>
        </p:nvGraphicFramePr>
        <p:xfrm>
          <a:off x="611560" y="1772816"/>
          <a:ext cx="8199342" cy="3553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2434" name="Document" r:id="rId5" imgW="6096000" imgH="2641600" progId="Word.Document.12">
                  <p:embed/>
                </p:oleObj>
              </mc:Choice>
              <mc:Fallback>
                <p:oleObj name="Document" r:id="rId5" imgW="6096000" imgH="2641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1560" y="1772816"/>
                        <a:ext cx="8199342" cy="3553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443958" y="5301208"/>
            <a:ext cx="175775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Yan et al., 2013b</a:t>
            </a:r>
          </a:p>
          <a:p>
            <a:r>
              <a:rPr lang="en-US" dirty="0" err="1" smtClean="0"/>
              <a:t>Neuroimage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9006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The Impact of Standardization Procedures on Confound Variables: Site 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Effects </a:t>
            </a:r>
            <a:endParaRPr lang="en-US" altLang="zh-CN" sz="32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68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8054" y="6165304"/>
            <a:ext cx="813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 Functional </a:t>
            </a:r>
            <a:r>
              <a:rPr lang="en-US" dirty="0" err="1"/>
              <a:t>Connectomes</a:t>
            </a:r>
            <a:r>
              <a:rPr lang="en-US" dirty="0"/>
              <a:t> Project </a:t>
            </a:r>
            <a:r>
              <a:rPr lang="en-US" dirty="0" smtClean="0"/>
              <a:t>dataset: 828 subjects used in statistical analyses</a:t>
            </a:r>
            <a:endParaRPr lang="en-US" dirty="0"/>
          </a:p>
        </p:txBody>
      </p:sp>
      <p:pic>
        <p:nvPicPr>
          <p:cNvPr id="3" name="Picture 2" descr="Figure1_SiteEffect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8581876" cy="586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868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The Impact of Standardization Procedures on Confound Variables: 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Motion </a:t>
            </a:r>
            <a:r>
              <a:rPr lang="en-US" altLang="zh-CN" sz="3200" b="1" dirty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Effects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69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8054" y="6165304"/>
            <a:ext cx="813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 Functional </a:t>
            </a:r>
            <a:r>
              <a:rPr lang="en-US" dirty="0" err="1"/>
              <a:t>Connectomes</a:t>
            </a:r>
            <a:r>
              <a:rPr lang="en-US" dirty="0"/>
              <a:t> Project </a:t>
            </a:r>
            <a:r>
              <a:rPr lang="en-US" dirty="0" smtClean="0"/>
              <a:t>dataset: 828 subjects used in statistical analyses</a:t>
            </a:r>
            <a:endParaRPr lang="en-US" dirty="0"/>
          </a:p>
        </p:txBody>
      </p:sp>
      <p:pic>
        <p:nvPicPr>
          <p:cNvPr id="4" name="Picture 3" descr="FIgure2_Moti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7848872" cy="598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685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Resting-State </a:t>
            </a:r>
            <a:r>
              <a:rPr lang="en-US" altLang="zh-CN" sz="3200" b="1" dirty="0" err="1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fMRI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: Principles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25603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B2D5C057-D08D-744C-BBB3-029182F071FF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7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539750" y="1196975"/>
            <a:ext cx="69850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altLang="zh-CN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T</a:t>
            </a:r>
            <a:r>
              <a:rPr kumimoji="1" lang="en-US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emporal synchrony of spontaneous fluctuations</a:t>
            </a:r>
            <a:endParaRPr kumimoji="1" lang="zh-CN" altLang="en-US" sz="2200" b="1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4787900" y="6092825"/>
            <a:ext cx="381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Biswal et al., 1995. Magn Reson Med</a:t>
            </a:r>
          </a:p>
        </p:txBody>
      </p:sp>
      <p:sp>
        <p:nvSpPr>
          <p:cNvPr id="25606" name="Rectangle 7"/>
          <p:cNvSpPr>
            <a:spLocks noChangeArrowheads="1"/>
          </p:cNvSpPr>
          <p:nvPr/>
        </p:nvSpPr>
        <p:spPr bwMode="auto">
          <a:xfrm>
            <a:off x="2166938" y="5229225"/>
            <a:ext cx="355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/>
              <a:t>Task: left and right finger movement</a:t>
            </a:r>
          </a:p>
        </p:txBody>
      </p:sp>
      <p:sp>
        <p:nvSpPr>
          <p:cNvPr id="25607" name="Rectangle 8"/>
          <p:cNvSpPr>
            <a:spLocks noChangeArrowheads="1"/>
          </p:cNvSpPr>
          <p:nvPr/>
        </p:nvSpPr>
        <p:spPr bwMode="auto">
          <a:xfrm>
            <a:off x="6443663" y="5229225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/>
              <a:t>Resting-state</a:t>
            </a:r>
            <a:endParaRPr lang="zh-CN" altLang="en-US"/>
          </a:p>
        </p:txBody>
      </p:sp>
      <p:pic>
        <p:nvPicPr>
          <p:cNvPr id="25608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8" y="1989138"/>
            <a:ext cx="580707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7370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4724400"/>
            <a:ext cx="4176713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17220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7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7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The Impact of Standardization Procedures on Variables of Interest: Age 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Effects </a:t>
            </a:r>
            <a:endParaRPr lang="en-US" altLang="zh-CN" sz="32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70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 descr="FIgure3_A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218636" cy="627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917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The Impact of Standardization Procedures on Variables of Interest: 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Sex </a:t>
            </a:r>
            <a:r>
              <a:rPr lang="en-US" altLang="zh-CN" sz="3200" b="1" dirty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Effects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71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Picture 3" descr="FIgure4_Se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7992888" cy="609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944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The Impact of Standardization Procedures on Variables of Interest: Age 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Effects </a:t>
            </a:r>
            <a:endParaRPr lang="en-US" altLang="zh-CN" sz="32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72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Picture 3" descr="FigureS2_DC_Comparis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7634891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457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B9E9ABD-0675-9141-99D3-AB65C488E6D7}" type="slidenum">
              <a:rPr lang="en-US" altLang="zh-CN"/>
              <a:pPr/>
              <a:t>73</a:t>
            </a:fld>
            <a:endParaRPr lang="en-US" altLang="zh-CN"/>
          </a:p>
        </p:txBody>
      </p:sp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609600"/>
            <a:ext cx="5889625" cy="18129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4000" b="1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</a:t>
            </a: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658435" name="Rectangle 3"/>
          <p:cNvSpPr>
            <a:spLocks noChangeArrowheads="1"/>
          </p:cNvSpPr>
          <p:nvPr/>
        </p:nvSpPr>
        <p:spPr bwMode="auto">
          <a:xfrm>
            <a:off x="611188" y="1772816"/>
            <a:ext cx="7962900" cy="265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FontTx/>
              <a:buChar char="•"/>
              <a:defRPr/>
            </a:pPr>
            <a:r>
              <a:rPr kumimoji="1" lang="en-US" altLang="zh-CN" sz="3200" dirty="0">
                <a:solidFill>
                  <a:srgbClr val="FFFFFF"/>
                </a:solidFill>
                <a:ea typeface="隶书" charset="0"/>
                <a:cs typeface="隶书" charset="0"/>
              </a:rPr>
              <a:t> </a:t>
            </a:r>
            <a:r>
              <a:rPr kumimoji="1" lang="en-US" altLang="zh-CN" sz="32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Standardization</a:t>
            </a:r>
            <a:endParaRPr kumimoji="1" lang="en-US" altLang="zh-CN" sz="3200" dirty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marL="457200" indent="-457200" algn="l">
              <a:lnSpc>
                <a:spcPct val="120000"/>
              </a:lnSpc>
              <a:buFont typeface="Wingdings" charset="2"/>
              <a:buChar char="§"/>
              <a:defRPr/>
            </a:pPr>
            <a:r>
              <a:rPr kumimoji="1" lang="en-US" altLang="zh-CN" sz="28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Mean regression-based approach.</a:t>
            </a:r>
          </a:p>
          <a:p>
            <a:pPr marL="457200" indent="-457200" algn="l">
              <a:lnSpc>
                <a:spcPct val="120000"/>
              </a:lnSpc>
              <a:buFont typeface="Wingdings" charset="2"/>
              <a:buChar char="§"/>
              <a:defRPr/>
            </a:pPr>
            <a:r>
              <a:rPr kumimoji="1" lang="en-US" altLang="zh-CN" sz="28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Mean regression + SD division (for controlling mulplicative effects).</a:t>
            </a:r>
            <a:endParaRPr kumimoji="1" lang="en-US" altLang="zh-CN" sz="2800" dirty="0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386054"/>
      </p:ext>
    </p:extLst>
  </p:cSld>
  <p:clrMapOvr>
    <a:masterClrMapping/>
  </p:clrMapOvr>
  <p:transition xmlns:p14="http://schemas.microsoft.com/office/powerpoint/2010/main" advTm="24868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333375"/>
            <a:ext cx="4608512" cy="1257300"/>
          </a:xfrm>
        </p:spPr>
        <p:txBody>
          <a:bodyPr/>
          <a:lstStyle/>
          <a:p>
            <a:r>
              <a:rPr lang="en-US" altLang="zh-CN" sz="400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Outline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827088" y="1557338"/>
            <a:ext cx="8316912" cy="448327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 Resting-State </a:t>
            </a:r>
            <a:r>
              <a:rPr kumimoji="1" lang="en-US" altLang="zh-CN" sz="3200" b="1" dirty="0" err="1" smtClean="0">
                <a:latin typeface="Times New Roman" pitchFamily="18" charset="0"/>
                <a:ea typeface="隶书" pitchFamily="49" charset="-122"/>
                <a:cs typeface="+mn-cs"/>
              </a:rPr>
              <a:t>fMRI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: Principles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Data Analysis: Computational Algorithms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Data Analysis: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</a:rPr>
              <a:t>Methodological Issues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Data Analysis: Computational Platform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</a:rPr>
              <a:t>Applications </a:t>
            </a: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</a:rPr>
              <a:t>to Cognitive Science</a:t>
            </a:r>
            <a:endParaRPr kumimoji="1" lang="en-US" altLang="zh-CN" sz="3200" b="1" dirty="0" smtClean="0">
              <a:latin typeface="Times New Roman" pitchFamily="18" charset="0"/>
              <a:ea typeface="隶书" pitchFamily="49" charset="-122"/>
              <a:cs typeface="+mn-cs"/>
            </a:endParaRP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</a:rPr>
              <a:t>  Applications </a:t>
            </a: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</a:rPr>
              <a:t>to Brain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</a:rPr>
              <a:t>Disorders</a:t>
            </a:r>
            <a:endParaRPr kumimoji="1" lang="en-US" altLang="zh-CN" sz="3200" b="1" dirty="0" smtClean="0">
              <a:latin typeface="Times New Roman" pitchFamily="18" charset="0"/>
              <a:ea typeface="隶书" pitchFamily="49" charset="-122"/>
              <a:cs typeface="+mn-cs"/>
            </a:endParaRPr>
          </a:p>
        </p:txBody>
      </p:sp>
      <p:sp>
        <p:nvSpPr>
          <p:cNvPr id="448516" name="Line 4"/>
          <p:cNvSpPr>
            <a:spLocks noChangeShapeType="1"/>
          </p:cNvSpPr>
          <p:nvPr/>
        </p:nvSpPr>
        <p:spPr bwMode="auto">
          <a:xfrm>
            <a:off x="252413" y="4221088"/>
            <a:ext cx="647700" cy="0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74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5206686"/>
      </p:ext>
    </p:extLst>
  </p:cSld>
  <p:clrMapOvr>
    <a:masterClrMapping/>
  </p:clrMapOvr>
  <p:transition xmlns:p14="http://schemas.microsoft.com/office/powerpoint/2010/main" advTm="3341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60" name="Picture 8" descr="DPARSF_V2_2_1303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20713"/>
            <a:ext cx="5081587" cy="58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3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3" y="609600"/>
            <a:ext cx="3960813" cy="125730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Data Processing Assistant for Resting-State fMRI (DPARSF)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-252413" y="3861048"/>
            <a:ext cx="44958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dirty="0">
                <a:ea typeface="宋体" charset="-122"/>
                <a:cs typeface="宋体" charset="-122"/>
              </a:rPr>
              <a:t>Yan and </a:t>
            </a:r>
            <a:r>
              <a:rPr lang="en-US" sz="1800" dirty="0" err="1">
                <a:ea typeface="宋体" charset="-122"/>
                <a:cs typeface="宋体" charset="-122"/>
              </a:rPr>
              <a:t>Zang</a:t>
            </a:r>
            <a:r>
              <a:rPr lang="en-US" sz="1800" dirty="0">
                <a:ea typeface="宋体" charset="-122"/>
                <a:cs typeface="宋体" charset="-122"/>
              </a:rPr>
              <a:t>, 2010. Front </a:t>
            </a:r>
            <a:r>
              <a:rPr lang="en-US" sz="1800" dirty="0" err="1">
                <a:ea typeface="宋体" charset="-122"/>
                <a:cs typeface="宋体" charset="-122"/>
              </a:rPr>
              <a:t>Syst</a:t>
            </a:r>
            <a:r>
              <a:rPr lang="en-US" sz="1800" dirty="0">
                <a:ea typeface="宋体" charset="-122"/>
                <a:cs typeface="宋体" charset="-122"/>
              </a:rPr>
              <a:t> </a:t>
            </a:r>
            <a:r>
              <a:rPr lang="en-US" sz="1800" dirty="0" err="1">
                <a:ea typeface="宋体" charset="-122"/>
                <a:cs typeface="宋体" charset="-122"/>
              </a:rPr>
              <a:t>Neurosci</a:t>
            </a:r>
            <a:r>
              <a:rPr lang="en-US" sz="1800" dirty="0" smtClean="0">
                <a:ea typeface="宋体" charset="-122"/>
                <a:cs typeface="宋体" charset="-122"/>
              </a:rPr>
              <a:t>.</a:t>
            </a:r>
          </a:p>
        </p:txBody>
      </p:sp>
      <p:sp>
        <p:nvSpPr>
          <p:cNvPr id="10035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29262AF-14E5-084C-8AA5-7B7CA79DE3F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75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8" name="Picture 7" descr="RNET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085184"/>
            <a:ext cx="792088" cy="7920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87624" y="5291916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/>
              <a:t>http://</a:t>
            </a:r>
            <a:r>
              <a:rPr lang="en-US" altLang="zh-CN" dirty="0" err="1"/>
              <a:t>rfmri.org</a:t>
            </a:r>
            <a:r>
              <a:rPr lang="en-US" altLang="zh-CN" dirty="0"/>
              <a:t>/DPARSF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5520" y="332656"/>
            <a:ext cx="611704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1388" y="6165304"/>
            <a:ext cx="2103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Cited for &gt;600 times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3117586"/>
      </p:ext>
    </p:extLst>
  </p:cSld>
  <p:clrMapOvr>
    <a:masterClrMapping/>
  </p:clrMapOvr>
  <p:transition xmlns:p14="http://schemas.microsoft.com/office/powerpoint/2010/main" advTm="109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609600"/>
            <a:ext cx="4032449" cy="281940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DPABI: a toolbox for Data Processing &amp; Analysis of Brain Imaging</a:t>
            </a:r>
          </a:p>
        </p:txBody>
      </p:sp>
      <p:sp>
        <p:nvSpPr>
          <p:cNvPr id="10035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29262AF-14E5-084C-8AA5-7B7CA79DE3F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76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8" name="Picture 7" descr="RNET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661248"/>
            <a:ext cx="792088" cy="7920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47664" y="5668506"/>
            <a:ext cx="214865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/>
              <a:t>http://</a:t>
            </a:r>
            <a:r>
              <a:rPr lang="en-US" altLang="zh-CN" dirty="0" err="1"/>
              <a:t>rfmri.org</a:t>
            </a:r>
            <a:r>
              <a:rPr lang="en-US" altLang="zh-CN" dirty="0" smtClean="0"/>
              <a:t>/</a:t>
            </a:r>
            <a:r>
              <a:rPr lang="en-US" altLang="zh-CN" dirty="0" err="1" smtClean="0"/>
              <a:t>dpabi</a:t>
            </a:r>
            <a:endParaRPr lang="en-US" altLang="zh-CN" dirty="0" smtClean="0"/>
          </a:p>
          <a:p>
            <a:pPr>
              <a:defRPr/>
            </a:pPr>
            <a:r>
              <a:rPr lang="en-US" altLang="zh-CN" dirty="0" smtClean="0"/>
              <a:t>http://</a:t>
            </a:r>
            <a:r>
              <a:rPr lang="en-US" altLang="zh-CN" dirty="0" err="1" smtClean="0"/>
              <a:t>dpabi.org</a:t>
            </a:r>
            <a:endParaRPr lang="en-US" altLang="zh-CN" dirty="0"/>
          </a:p>
        </p:txBody>
      </p:sp>
      <p:sp>
        <p:nvSpPr>
          <p:cNvPr id="9" name="Rectangle 8"/>
          <p:cNvSpPr/>
          <p:nvPr/>
        </p:nvSpPr>
        <p:spPr>
          <a:xfrm>
            <a:off x="1043608" y="3140968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 smtClean="0"/>
              <a:t>License: GNU GPL</a:t>
            </a:r>
            <a:endParaRPr lang="en-US" altLang="zh-CN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872" y="3789040"/>
            <a:ext cx="6858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7130" r="7146"/>
          <a:stretch/>
        </p:blipFill>
        <p:spPr>
          <a:xfrm>
            <a:off x="2674764" y="3789040"/>
            <a:ext cx="673100" cy="914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4653136"/>
            <a:ext cx="144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Chao-Gan Yan </a:t>
            </a:r>
            <a:r>
              <a:rPr lang="en-US" sz="1400" dirty="0" smtClean="0"/>
              <a:t>Programmer Initiator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339752" y="4653136"/>
            <a:ext cx="1368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Xin</a:t>
            </a:r>
            <a:r>
              <a:rPr lang="en-US" sz="1600" dirty="0" smtClean="0"/>
              <a:t>-Di Wang </a:t>
            </a:r>
            <a:r>
              <a:rPr lang="en-US" sz="1400" dirty="0" smtClean="0"/>
              <a:t>Programmer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9952" y="404664"/>
            <a:ext cx="468697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84684" y="6488668"/>
            <a:ext cx="2148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Yan et al., submitted.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5684176"/>
      </p:ext>
    </p:extLst>
  </p:cSld>
  <p:clrMapOvr>
    <a:masterClrMapping/>
  </p:clrMapOvr>
  <p:transition xmlns:p14="http://schemas.microsoft.com/office/powerpoint/2010/main" advTm="701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4751387" cy="1257300"/>
          </a:xfrm>
        </p:spPr>
        <p:txBody>
          <a:bodyPr/>
          <a:lstStyle/>
          <a:p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Data Organization</a:t>
            </a:r>
          </a:p>
        </p:txBody>
      </p:sp>
      <p:sp>
        <p:nvSpPr>
          <p:cNvPr id="112642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476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3200" b="1" dirty="0" err="1" smtClean="0">
                <a:solidFill>
                  <a:srgbClr val="FFFFFF"/>
                </a:solidFill>
                <a:ea typeface="隶书" charset="0"/>
                <a:cs typeface="隶书" charset="0"/>
              </a:rPr>
              <a:t>ProcessingDemoData.zip</a:t>
            </a:r>
            <a:endParaRPr kumimoji="1" lang="en-US" altLang="zh-CN" sz="3200" b="1" dirty="0" smtClean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lvl="1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3200" b="1" dirty="0" err="1" smtClean="0">
                <a:solidFill>
                  <a:srgbClr val="FFFFFF"/>
                </a:solidFill>
                <a:ea typeface="隶书" charset="0"/>
                <a:cs typeface="隶书" charset="0"/>
              </a:rPr>
              <a:t>FunRaw</a:t>
            </a:r>
            <a:endParaRPr kumimoji="1" lang="en-US" altLang="zh-CN" sz="3200" b="1" dirty="0" smtClean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lvl="2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Sub_001</a:t>
            </a:r>
          </a:p>
          <a:p>
            <a:pPr lvl="2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Sub_002</a:t>
            </a:r>
          </a:p>
          <a:p>
            <a:pPr lvl="2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Sub_003</a:t>
            </a:r>
          </a:p>
          <a:p>
            <a:pPr lvl="1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32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T1Raw</a:t>
            </a:r>
          </a:p>
          <a:p>
            <a:pPr lvl="2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Sub_001</a:t>
            </a:r>
          </a:p>
          <a:p>
            <a:pPr lvl="2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Sub_002</a:t>
            </a:r>
          </a:p>
          <a:p>
            <a:pPr lvl="2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Sub_003</a:t>
            </a:r>
            <a:endParaRPr kumimoji="1" lang="en-US" altLang="zh-CN" sz="3200" b="1" dirty="0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225284" name="Line 4"/>
          <p:cNvSpPr>
            <a:spLocks noChangeShapeType="1"/>
          </p:cNvSpPr>
          <p:nvPr/>
        </p:nvSpPr>
        <p:spPr bwMode="auto">
          <a:xfrm>
            <a:off x="3060700" y="2995613"/>
            <a:ext cx="1728788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>
              <a:spcBef>
                <a:spcPct val="0"/>
              </a:spcBef>
            </a:pPr>
            <a:endParaRPr lang="en-US" sz="240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225285" name="Rectangle 5"/>
          <p:cNvSpPr>
            <a:spLocks noChangeArrowheads="1"/>
          </p:cNvSpPr>
          <p:nvPr/>
        </p:nvSpPr>
        <p:spPr bwMode="auto">
          <a:xfrm>
            <a:off x="4789488" y="3068638"/>
            <a:ext cx="2951162" cy="647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0" hangingPunct="0">
              <a:spcBef>
                <a:spcPct val="0"/>
              </a:spcBef>
            </a:pPr>
            <a:r>
              <a:rPr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Functional DICOM data</a:t>
            </a:r>
          </a:p>
        </p:txBody>
      </p:sp>
      <p:sp>
        <p:nvSpPr>
          <p:cNvPr id="225286" name="Line 6"/>
          <p:cNvSpPr>
            <a:spLocks noChangeShapeType="1"/>
          </p:cNvSpPr>
          <p:nvPr/>
        </p:nvSpPr>
        <p:spPr bwMode="auto">
          <a:xfrm>
            <a:off x="3060700" y="4940300"/>
            <a:ext cx="1728788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>
              <a:spcBef>
                <a:spcPct val="0"/>
              </a:spcBef>
            </a:pPr>
            <a:endParaRPr lang="en-US" sz="240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225287" name="Rectangle 7"/>
          <p:cNvSpPr>
            <a:spLocks noChangeArrowheads="1"/>
          </p:cNvSpPr>
          <p:nvPr/>
        </p:nvSpPr>
        <p:spPr bwMode="auto">
          <a:xfrm>
            <a:off x="4789488" y="5013325"/>
            <a:ext cx="2951162" cy="647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0" hangingPunct="0">
              <a:spcBef>
                <a:spcPct val="0"/>
              </a:spcBef>
            </a:pPr>
            <a:r>
              <a:rPr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Structural DICOM data</a:t>
            </a:r>
          </a:p>
        </p:txBody>
      </p:sp>
      <p:sp>
        <p:nvSpPr>
          <p:cNvPr id="112648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7A29A14-23F0-3441-88B6-EEAF5DB0350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77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72295"/>
      </p:ext>
    </p:extLst>
  </p:cSld>
  <p:clrMapOvr>
    <a:masterClrMapping/>
  </p:clrMapOvr>
  <p:transition xmlns:p14="http://schemas.microsoft.com/office/powerpoint/2010/main" advTm="73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-315417"/>
            <a:ext cx="6840760" cy="7669385"/>
          </a:xfrm>
          <a:prstGeom prst="rect">
            <a:avLst/>
          </a:prstGeom>
        </p:spPr>
      </p:pic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Resting State fMRI Data Processing</a:t>
            </a:r>
          </a:p>
        </p:txBody>
      </p:sp>
      <p:sp>
        <p:nvSpPr>
          <p:cNvPr id="136199" name="Rectangle 7"/>
          <p:cNvSpPr>
            <a:spLocks noChangeArrowheads="1"/>
          </p:cNvSpPr>
          <p:nvPr/>
        </p:nvSpPr>
        <p:spPr bwMode="auto">
          <a:xfrm>
            <a:off x="3203848" y="2132856"/>
            <a:ext cx="3816424" cy="158417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6201" name="Rectangle 9"/>
          <p:cNvSpPr>
            <a:spLocks noChangeArrowheads="1"/>
          </p:cNvSpPr>
          <p:nvPr/>
        </p:nvSpPr>
        <p:spPr bwMode="auto">
          <a:xfrm>
            <a:off x="468313" y="4076700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Template Parameters</a:t>
            </a:r>
          </a:p>
        </p:txBody>
      </p:sp>
      <p:sp>
        <p:nvSpPr>
          <p:cNvPr id="110597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54D10F44-7111-5540-87BF-880E05B09B4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78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10601" name="Course_Data_Process_of_R1541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219132"/>
      </p:ext>
    </p:extLst>
  </p:cSld>
  <p:clrMapOvr>
    <a:masterClrMapping/>
  </p:clrMapOvr>
  <p:transition xmlns:p14="http://schemas.microsoft.com/office/powerpoint/2010/main" advTm="89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6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601"/>
                </p:tgtEl>
              </p:cMediaNode>
            </p:audio>
          </p:childTnLst>
        </p:cTn>
      </p:par>
    </p:tnLst>
    <p:bldLst>
      <p:bldP spid="136199" grpId="0" animBg="1"/>
      <p:bldP spid="13620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B31E6A-735B-2A41-8F51-0CDA03FE1BDB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79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18794" name="Course_Data_Process_of_R1539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-243408"/>
            <a:ext cx="6840760" cy="766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38619"/>
      </p:ext>
    </p:extLst>
  </p:cSld>
  <p:clrMapOvr>
    <a:masterClrMapping/>
  </p:clrMapOvr>
  <p:transition xmlns:p14="http://schemas.microsoft.com/office/powerpoint/2010/main" advTm="3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87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79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Resting-State </a:t>
            </a:r>
            <a:r>
              <a:rPr lang="en-US" altLang="zh-CN" sz="3200" b="1" dirty="0" err="1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fMRI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: Principles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26627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99AE67D1-1CC8-9F47-A2FC-605F0BB5390F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539750" y="1196975"/>
            <a:ext cx="813593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altLang="zh-CN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F</a:t>
            </a:r>
            <a:r>
              <a:rPr kumimoji="1" lang="en-US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unctional networks identified by </a:t>
            </a:r>
            <a:r>
              <a:rPr kumimoji="1" lang="en-US" altLang="zh-CN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functional connectivity with </a:t>
            </a:r>
            <a:r>
              <a:rPr kumimoji="1" lang="en-US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resting-state fMRI (RS-fMRI)</a:t>
            </a:r>
            <a:endParaRPr kumimoji="1" lang="zh-CN" altLang="en-US" sz="2200" b="1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-252413" y="3644900"/>
            <a:ext cx="5040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Sensorimotor network (Cordes et al., 2000. AJNR)</a:t>
            </a:r>
          </a:p>
        </p:txBody>
      </p:sp>
      <p:pic>
        <p:nvPicPr>
          <p:cNvPr id="2663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636838"/>
            <a:ext cx="4103688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581525"/>
            <a:ext cx="4217988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Text Box 12"/>
          <p:cNvSpPr txBox="1">
            <a:spLocks noChangeArrowheads="1"/>
          </p:cNvSpPr>
          <p:nvPr/>
        </p:nvSpPr>
        <p:spPr bwMode="auto">
          <a:xfrm>
            <a:off x="-180975" y="6157913"/>
            <a:ext cx="48593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Visual network (Lowe et al., 1998. Neuroimage)</a:t>
            </a:r>
          </a:p>
        </p:txBody>
      </p:sp>
      <p:pic>
        <p:nvPicPr>
          <p:cNvPr id="26633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2636838"/>
            <a:ext cx="4357687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Text Box 15"/>
          <p:cNvSpPr txBox="1">
            <a:spLocks noChangeArrowheads="1"/>
          </p:cNvSpPr>
          <p:nvPr/>
        </p:nvSpPr>
        <p:spPr bwMode="auto">
          <a:xfrm>
            <a:off x="4752975" y="3638550"/>
            <a:ext cx="4427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Auditory network (Cordes et al., 2000. AJNR)</a:t>
            </a:r>
          </a:p>
        </p:txBody>
      </p:sp>
      <p:pic>
        <p:nvPicPr>
          <p:cNvPr id="26635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9700" y="4429125"/>
            <a:ext cx="3236913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6" name="Text Box 17"/>
          <p:cNvSpPr txBox="1">
            <a:spLocks noChangeArrowheads="1"/>
          </p:cNvSpPr>
          <p:nvPr/>
        </p:nvSpPr>
        <p:spPr bwMode="auto">
          <a:xfrm>
            <a:off x="4572000" y="6157913"/>
            <a:ext cx="4392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Attentional network (Fox et al., 2006. PNAS)</a:t>
            </a:r>
          </a:p>
        </p:txBody>
      </p:sp>
      <p:pic>
        <p:nvPicPr>
          <p:cNvPr id="528402" name="Picture 1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84438" y="3492500"/>
            <a:ext cx="4319587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8403" name="Text Box 19"/>
          <p:cNvSpPr txBox="1">
            <a:spLocks noChangeArrowheads="1"/>
          </p:cNvSpPr>
          <p:nvPr/>
        </p:nvSpPr>
        <p:spPr bwMode="auto">
          <a:xfrm>
            <a:off x="2843213" y="6524625"/>
            <a:ext cx="3673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DMN (Greicius et al., 2003. PNAS)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3077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8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8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8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8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40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280" y="116632"/>
            <a:ext cx="4686976" cy="6858000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843808" y="3933056"/>
            <a:ext cx="3384376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4873587"/>
      </p:ext>
    </p:extLst>
  </p:cSld>
  <p:clrMapOvr>
    <a:masterClrMapping/>
  </p:clrMapOvr>
  <p:transition xmlns:p14="http://schemas.microsoft.com/office/powerpoint/2010/main" advTm="3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04" y="836712"/>
            <a:ext cx="9144000" cy="6171884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81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7485934"/>
      </p:ext>
    </p:extLst>
  </p:cSld>
  <p:clrMapOvr>
    <a:masterClrMapping/>
  </p:clrMapOvr>
  <p:transition xmlns:p14="http://schemas.microsoft.com/office/powerpoint/2010/main" advTm="2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04" y="836712"/>
            <a:ext cx="9144000" cy="6171884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82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508104" y="3212976"/>
            <a:ext cx="2520280" cy="5040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9634764"/>
      </p:ext>
    </p:extLst>
  </p:cSld>
  <p:clrMapOvr>
    <a:masterClrMapping/>
  </p:clrMapOvr>
  <p:transition xmlns:p14="http://schemas.microsoft.com/office/powerpoint/2010/main" advTm="2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83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8760"/>
            <a:ext cx="9144000" cy="5234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4060665"/>
      </p:ext>
    </p:extLst>
  </p:cSld>
  <p:clrMapOvr>
    <a:masterClrMapping/>
  </p:clrMapOvr>
  <p:transition xmlns:p14="http://schemas.microsoft.com/office/powerpoint/2010/main" advTm="2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280" y="116632"/>
            <a:ext cx="4686976" cy="6858000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843808" y="4797152"/>
            <a:ext cx="3384376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1238386"/>
      </p:ext>
    </p:extLst>
  </p:cSld>
  <p:clrMapOvr>
    <a:masterClrMapping/>
  </p:clrMapOvr>
  <p:transition xmlns:p14="http://schemas.microsoft.com/office/powerpoint/2010/main" advTm="3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85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Statistical Analysis</a:t>
            </a:r>
            <a:endParaRPr lang="en-US" altLang="zh-CN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5700"/>
            <a:ext cx="9144000" cy="45336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55700"/>
            <a:ext cx="9144000" cy="45336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0944448"/>
      </p:ext>
    </p:extLst>
  </p:cSld>
  <p:clrMapOvr>
    <a:masterClrMapping/>
  </p:clrMapOvr>
  <p:transition xmlns:p14="http://schemas.microsoft.com/office/powerpoint/2010/main" advTm="2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280" y="116632"/>
            <a:ext cx="4686976" cy="6858000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843808" y="5229200"/>
            <a:ext cx="3384376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6307410"/>
      </p:ext>
    </p:extLst>
  </p:cSld>
  <p:clrMapOvr>
    <a:masterClrMapping/>
  </p:clrMapOvr>
  <p:transition xmlns:p14="http://schemas.microsoft.com/office/powerpoint/2010/main" advTm="3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87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9415088"/>
      </p:ext>
    </p:extLst>
  </p:cSld>
  <p:clrMapOvr>
    <a:masterClrMapping/>
  </p:clrMapOvr>
  <p:transition xmlns:p14="http://schemas.microsoft.com/office/powerpoint/2010/main" advTm="3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43100"/>
            <a:ext cx="9144000" cy="2951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969531"/>
      </p:ext>
    </p:extLst>
  </p:cSld>
  <p:clrMapOvr>
    <a:masterClrMapping/>
  </p:clrMapOvr>
  <p:transition xmlns:p14="http://schemas.microsoft.com/office/powerpoint/2010/main" advTm="3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9008867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89</a:t>
            </a:fld>
            <a:endParaRPr lang="en-US" altLang="zh-CN">
              <a:latin typeface="Arial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979712" y="4005064"/>
            <a:ext cx="1224136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6783408"/>
      </p:ext>
    </p:extLst>
  </p:cSld>
  <p:clrMapOvr>
    <a:masterClrMapping/>
  </p:clrMapOvr>
  <p:transition xmlns:p14="http://schemas.microsoft.com/office/powerpoint/2010/main" advTm="3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Resting-State </a:t>
            </a:r>
            <a:r>
              <a:rPr lang="en-US" altLang="zh-CN" sz="3200" b="1" dirty="0" err="1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fMRI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: Principles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27652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056092B2-AD85-E047-BCE6-3F8ECFB84182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7654" name="Text Box 5"/>
          <p:cNvSpPr txBox="1">
            <a:spLocks noChangeArrowheads="1"/>
          </p:cNvSpPr>
          <p:nvPr/>
        </p:nvSpPr>
        <p:spPr bwMode="auto">
          <a:xfrm>
            <a:off x="-269875" y="6110287"/>
            <a:ext cx="4537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 dirty="0"/>
              <a:t>Zhang and </a:t>
            </a:r>
            <a:r>
              <a:rPr lang="en-US" altLang="zh-CN" dirty="0" err="1" smtClean="0"/>
              <a:t>Raichle</a:t>
            </a:r>
            <a:r>
              <a:rPr lang="en-US" altLang="zh-CN" dirty="0" smtClean="0"/>
              <a:t>, </a:t>
            </a:r>
            <a:r>
              <a:rPr lang="en-US" altLang="zh-CN" dirty="0"/>
              <a:t>2010. Nat Rev </a:t>
            </a:r>
            <a:r>
              <a:rPr lang="en-US" altLang="zh-CN" dirty="0" err="1"/>
              <a:t>Neurol</a:t>
            </a:r>
            <a:endParaRPr lang="en-US" altLang="zh-CN" dirty="0"/>
          </a:p>
        </p:txBody>
      </p:sp>
      <p:pic>
        <p:nvPicPr>
          <p:cNvPr id="27655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828800"/>
            <a:ext cx="432349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828800"/>
            <a:ext cx="4267200" cy="4065032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06925" y="6110287"/>
            <a:ext cx="4537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zh-CN" dirty="0" smtClean="0"/>
              <a:t>      </a:t>
            </a:r>
            <a:r>
              <a:rPr lang="en-US" altLang="zh-CN" dirty="0" err="1" smtClean="0"/>
              <a:t>Biswal</a:t>
            </a:r>
            <a:r>
              <a:rPr lang="en-US" altLang="zh-CN" dirty="0" smtClean="0"/>
              <a:t> et al.</a:t>
            </a:r>
            <a:r>
              <a:rPr lang="en-US" altLang="zh-CN" dirty="0"/>
              <a:t>, 2010.</a:t>
            </a:r>
            <a:r>
              <a:rPr lang="en-US" altLang="zh-CN" dirty="0" smtClean="0"/>
              <a:t> PNAS </a:t>
            </a:r>
            <a:endParaRPr lang="en-US" altLang="zh-CN" dirty="0"/>
          </a:p>
        </p:txBody>
      </p:sp>
    </p:spTree>
  </p:cSld>
  <p:clrMapOvr>
    <a:masterClrMapping/>
  </p:clrMapOvr>
  <p:transition xmlns:p14="http://schemas.microsoft.com/office/powerpoint/2010/main" advTm="320106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90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90</a:t>
            </a:fld>
            <a:endParaRPr lang="en-US" altLang="zh-CN">
              <a:latin typeface="Arial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688" y="333375"/>
            <a:ext cx="6048375" cy="1257300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Further Help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04664"/>
            <a:ext cx="8172400" cy="55821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0482736"/>
      </p:ext>
    </p:extLst>
  </p:cSld>
  <p:clrMapOvr>
    <a:masterClrMapping/>
  </p:clrMapOvr>
  <p:transition xmlns:p14="http://schemas.microsoft.com/office/powerpoint/2010/main" advTm="47131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91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91</a:t>
            </a:fld>
            <a:endParaRPr lang="en-US" altLang="zh-CN"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859884"/>
            <a:ext cx="4396740" cy="4945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1340768"/>
            <a:ext cx="4404360" cy="4152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0886821"/>
      </p:ext>
    </p:extLst>
  </p:cSld>
  <p:clrMapOvr>
    <a:masterClrMapping/>
  </p:clrMapOvr>
  <p:transition xmlns:p14="http://schemas.microsoft.com/office/powerpoint/2010/main" advTm="145849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333375"/>
            <a:ext cx="4608512" cy="1257300"/>
          </a:xfrm>
        </p:spPr>
        <p:txBody>
          <a:bodyPr/>
          <a:lstStyle/>
          <a:p>
            <a:r>
              <a:rPr lang="en-US" altLang="zh-CN" sz="400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Outline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827088" y="1557338"/>
            <a:ext cx="8316912" cy="448327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 Resting-State </a:t>
            </a:r>
            <a:r>
              <a:rPr kumimoji="1" lang="en-US" altLang="zh-CN" sz="3200" b="1" dirty="0" err="1" smtClean="0">
                <a:latin typeface="Times New Roman" pitchFamily="18" charset="0"/>
                <a:ea typeface="隶书" pitchFamily="49" charset="-122"/>
                <a:cs typeface="+mn-cs"/>
              </a:rPr>
              <a:t>fMRI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: Principles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Data Analysis: Computational Algorithms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Data Analysis: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</a:rPr>
              <a:t>Methodological Issues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Data Analysis: Computational Platform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</a:rPr>
              <a:t> </a:t>
            </a: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</a:rPr>
              <a:t>Applications to Cognitive Science</a:t>
            </a:r>
            <a:endParaRPr kumimoji="1" lang="en-US" altLang="zh-CN" sz="3200" b="1" dirty="0" smtClean="0">
              <a:latin typeface="Times New Roman" pitchFamily="18" charset="0"/>
              <a:ea typeface="隶书" pitchFamily="49" charset="-122"/>
              <a:cs typeface="+mn-cs"/>
            </a:endParaRP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</a:rPr>
              <a:t>  Applications </a:t>
            </a: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</a:rPr>
              <a:t>to Brain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</a:rPr>
              <a:t>Disorders</a:t>
            </a:r>
            <a:endParaRPr kumimoji="1" lang="en-US" altLang="zh-CN" sz="3200" b="1" dirty="0" smtClean="0">
              <a:latin typeface="Times New Roman" pitchFamily="18" charset="0"/>
              <a:ea typeface="隶书" pitchFamily="49" charset="-122"/>
              <a:cs typeface="+mn-cs"/>
            </a:endParaRPr>
          </a:p>
        </p:txBody>
      </p:sp>
      <p:sp>
        <p:nvSpPr>
          <p:cNvPr id="448516" name="Line 4"/>
          <p:cNvSpPr>
            <a:spLocks noChangeShapeType="1"/>
          </p:cNvSpPr>
          <p:nvPr/>
        </p:nvSpPr>
        <p:spPr bwMode="auto">
          <a:xfrm>
            <a:off x="252413" y="4941168"/>
            <a:ext cx="647700" cy="0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92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8822684"/>
      </p:ext>
    </p:extLst>
  </p:cSld>
  <p:clrMapOvr>
    <a:masterClrMapping/>
  </p:clrMapOvr>
  <p:transition xmlns:p14="http://schemas.microsoft.com/office/powerpoint/2010/main" advTm="33410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FF380993-32A7-5441-A31C-92DB168A885F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93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6381328"/>
            <a:ext cx="6395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/>
              <a:t>Foster </a:t>
            </a:r>
            <a:r>
              <a:rPr lang="en-US" i="1" dirty="0" smtClean="0"/>
              <a:t>and Wilson, 2006. Nature; </a:t>
            </a:r>
            <a:r>
              <a:rPr lang="en-US" i="1" dirty="0" err="1" smtClean="0"/>
              <a:t>Colgin</a:t>
            </a:r>
            <a:r>
              <a:rPr lang="en-US" i="1" dirty="0" smtClean="0"/>
              <a:t> and Moser, 2006. Nature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755874"/>
            <a:ext cx="5184576" cy="4193406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11560" y="-27384"/>
            <a:ext cx="792088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b="1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Off-line spontaneous brain activity </a:t>
            </a:r>
            <a:endParaRPr lang="en-US" altLang="zh-CN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 eaLnBrk="1" hangingPunct="1">
              <a:defRPr/>
            </a:pPr>
            <a:r>
              <a:rPr lang="en-US" altLang="zh-CN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and </a:t>
            </a:r>
            <a:r>
              <a:rPr lang="en-US" altLang="zh-CN" b="1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memory consolidation</a:t>
            </a:r>
            <a:endParaRPr lang="en-US" altLang="zh-CN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2939460"/>
            <a:ext cx="3419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ea typeface="隶书" charset="0"/>
                <a:cs typeface="隶书" charset="0"/>
              </a:rPr>
              <a:t>Reverse replay of behavioral sequences in hippocampal place cells during the awake state.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8220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2373313" y="115888"/>
            <a:ext cx="4968875" cy="1257300"/>
          </a:xfrm>
        </p:spPr>
        <p:txBody>
          <a:bodyPr/>
          <a:lstStyle/>
          <a:p>
            <a:pPr algn="l" eaLnBrk="1" hangingPunct="1"/>
            <a:r>
              <a:rPr kumimoji="1" lang="en-US" altLang="zh-CN" sz="2800" b="1">
                <a:latin typeface="Times New Roman" charset="0"/>
                <a:ea typeface="宋体" charset="0"/>
                <a:cs typeface="宋体" charset="0"/>
              </a:rPr>
              <a:t>Resting-state fMRI and memory consolidation</a:t>
            </a: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F789B239-46AC-4842-B073-7FCAAA18E7B1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94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10596" name="Rectangle 3"/>
          <p:cNvSpPr>
            <a:spLocks noChangeArrowheads="1"/>
          </p:cNvSpPr>
          <p:nvPr/>
        </p:nvSpPr>
        <p:spPr bwMode="auto">
          <a:xfrm>
            <a:off x="500063" y="5002213"/>
            <a:ext cx="81438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CN" sz="3200" b="1" smtClean="0">
                <a:solidFill>
                  <a:srgbClr val="FFFF00"/>
                </a:solidFill>
                <a:ea typeface="宋体" charset="0"/>
                <a:cs typeface="宋体" charset="0"/>
              </a:rPr>
              <a:t>Motor learning but not motor performance modulated subsequent frontal-parietal resting-state network</a:t>
            </a:r>
            <a:endParaRPr lang="en-US" altLang="zh-CN" sz="3200" b="1" i="1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110597" name="Rectangle 4"/>
          <p:cNvSpPr>
            <a:spLocks noChangeArrowheads="1"/>
          </p:cNvSpPr>
          <p:nvPr/>
        </p:nvSpPr>
        <p:spPr bwMode="auto">
          <a:xfrm>
            <a:off x="5436096" y="6309320"/>
            <a:ext cx="2851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/>
              <a:t>Albert et al., 2009. </a:t>
            </a:r>
            <a:r>
              <a:rPr lang="en-US" dirty="0" err="1" smtClean="0"/>
              <a:t>Curr</a:t>
            </a:r>
            <a:r>
              <a:rPr lang="en-US" dirty="0" smtClean="0"/>
              <a:t> </a:t>
            </a:r>
            <a:r>
              <a:rPr lang="en-US" dirty="0" err="1" smtClean="0"/>
              <a:t>Biol</a:t>
            </a:r>
            <a:endParaRPr lang="en-US" dirty="0" smtClean="0"/>
          </a:p>
        </p:txBody>
      </p:sp>
      <p:pic>
        <p:nvPicPr>
          <p:cNvPr id="1105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571625"/>
            <a:ext cx="5643563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9" name="Rectangle 3"/>
          <p:cNvSpPr>
            <a:spLocks noChangeArrowheads="1"/>
          </p:cNvSpPr>
          <p:nvPr/>
        </p:nvSpPr>
        <p:spPr bwMode="auto">
          <a:xfrm>
            <a:off x="6429375" y="1571625"/>
            <a:ext cx="192881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CN" sz="3200" b="1" smtClean="0">
                <a:solidFill>
                  <a:srgbClr val="FFFF00"/>
                </a:solidFill>
                <a:ea typeface="宋体" charset="0"/>
                <a:cs typeface="宋体" charset="0"/>
              </a:rPr>
              <a:t>Motor learning group</a:t>
            </a:r>
            <a:endParaRPr lang="en-US" altLang="zh-CN" sz="3200" b="1" i="1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110600" name="Rectangle 3"/>
          <p:cNvSpPr>
            <a:spLocks noChangeArrowheads="1"/>
          </p:cNvSpPr>
          <p:nvPr/>
        </p:nvSpPr>
        <p:spPr bwMode="auto">
          <a:xfrm>
            <a:off x="6429375" y="3636963"/>
            <a:ext cx="19288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CN" sz="3200" b="1" smtClean="0">
                <a:solidFill>
                  <a:srgbClr val="FFFF00"/>
                </a:solidFill>
                <a:ea typeface="宋体" charset="0"/>
                <a:cs typeface="宋体" charset="0"/>
              </a:rPr>
              <a:t>Control group</a:t>
            </a:r>
            <a:endParaRPr lang="en-US" altLang="zh-CN" sz="3200" b="1" i="1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468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549275"/>
            <a:ext cx="7026275" cy="950913"/>
          </a:xfrm>
        </p:spPr>
        <p:txBody>
          <a:bodyPr/>
          <a:lstStyle/>
          <a:p>
            <a:pPr algn="l" eaLnBrk="1" hangingPunct="1"/>
            <a:r>
              <a:rPr kumimoji="1" lang="en-US" altLang="zh-CN" sz="2400" b="1">
                <a:latin typeface="Arial" charset="0"/>
                <a:ea typeface="宋体" charset="0"/>
                <a:cs typeface="宋体" charset="0"/>
              </a:rPr>
              <a:t>Enhanced brain correlations during rest are related to memory for recent experiences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53106FD9-0050-7F42-A331-F221A94F760B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95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11620" name="Rectangle 3"/>
          <p:cNvSpPr>
            <a:spLocks noChangeArrowheads="1"/>
          </p:cNvSpPr>
          <p:nvPr/>
        </p:nvSpPr>
        <p:spPr bwMode="auto">
          <a:xfrm>
            <a:off x="3786188" y="1428750"/>
            <a:ext cx="4286250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i="1" dirty="0" err="1" smtClean="0">
                <a:solidFill>
                  <a:srgbClr val="FFFFFF"/>
                </a:solidFill>
                <a:ea typeface="隶书" charset="0"/>
                <a:cs typeface="隶书" charset="0"/>
              </a:rPr>
              <a:t>Tambini</a:t>
            </a:r>
            <a:r>
              <a:rPr kumimoji="1" lang="en-US" altLang="zh-CN" sz="2000" b="1" i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 et al., 2010. Neuron</a:t>
            </a:r>
            <a:endParaRPr kumimoji="1" lang="en-US" altLang="zh-CN" sz="2000" i="1" dirty="0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111624" name="Rectangle 3"/>
          <p:cNvSpPr>
            <a:spLocks noChangeArrowheads="1"/>
          </p:cNvSpPr>
          <p:nvPr/>
        </p:nvSpPr>
        <p:spPr bwMode="auto">
          <a:xfrm>
            <a:off x="4788024" y="5373216"/>
            <a:ext cx="3429000" cy="70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8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Retrieval results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556792"/>
            <a:ext cx="2520280" cy="5149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2391676"/>
            <a:ext cx="4123556" cy="31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70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0" y="428625"/>
            <a:ext cx="7026275" cy="950913"/>
          </a:xfrm>
        </p:spPr>
        <p:txBody>
          <a:bodyPr/>
          <a:lstStyle/>
          <a:p>
            <a:pPr algn="l" eaLnBrk="1" hangingPunct="1"/>
            <a:r>
              <a:rPr kumimoji="1" lang="en-US" altLang="zh-CN" sz="2400" b="1">
                <a:latin typeface="Arial" charset="0"/>
                <a:ea typeface="宋体" charset="0"/>
                <a:cs typeface="宋体" charset="0"/>
              </a:rPr>
              <a:t>Enhanced brain correlations during rest are related to memory for recent experiences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5AFB9E2-FDC3-4541-BAD9-85E1AA65F74A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96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12644" name="Rectangle 3"/>
          <p:cNvSpPr>
            <a:spLocks noChangeArrowheads="1"/>
          </p:cNvSpPr>
          <p:nvPr/>
        </p:nvSpPr>
        <p:spPr bwMode="auto">
          <a:xfrm>
            <a:off x="4714875" y="1285875"/>
            <a:ext cx="4286250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i="1" dirty="0" err="1" smtClean="0">
                <a:solidFill>
                  <a:srgbClr val="FFFFFF"/>
                </a:solidFill>
                <a:ea typeface="隶书" charset="0"/>
                <a:cs typeface="隶书" charset="0"/>
              </a:rPr>
              <a:t>Tambini</a:t>
            </a:r>
            <a:r>
              <a:rPr kumimoji="1" lang="en-US" altLang="zh-CN" sz="2000" b="1" i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 et al., 2010. Neuron</a:t>
            </a:r>
            <a:endParaRPr kumimoji="1" lang="en-US" altLang="zh-CN" sz="2000" i="1" dirty="0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47881"/>
            <a:ext cx="3972391" cy="49494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472" y="2852936"/>
            <a:ext cx="4860032" cy="277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83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34E2B128-E71A-844F-A992-FC0F8FDBE9EC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97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13667" name="Rectangle 2"/>
          <p:cNvSpPr>
            <a:spLocks noGrp="1" noChangeArrowheads="1"/>
          </p:cNvSpPr>
          <p:nvPr>
            <p:ph type="title"/>
          </p:nvPr>
        </p:nvSpPr>
        <p:spPr>
          <a:xfrm>
            <a:off x="2627313" y="-26988"/>
            <a:ext cx="5143500" cy="1257301"/>
          </a:xfrm>
        </p:spPr>
        <p:txBody>
          <a:bodyPr/>
          <a:lstStyle/>
          <a:p>
            <a:pPr algn="l" eaLnBrk="1" hangingPunct="1"/>
            <a:r>
              <a:rPr lang="en-US" altLang="zh-CN" sz="3200" b="1">
                <a:latin typeface="Times New Roman" charset="0"/>
                <a:ea typeface="隶书" charset="0"/>
                <a:cs typeface="隶书" charset="0"/>
              </a:rPr>
              <a:t>Episodic memory and Alzheimer disease:</a:t>
            </a:r>
            <a:endParaRPr lang="en-US" altLang="zh-CN" sz="3200" b="1">
              <a:solidFill>
                <a:schemeClr val="tx1"/>
              </a:solidFill>
              <a:latin typeface="Comic Sans MS" charset="0"/>
              <a:ea typeface="隶书" charset="0"/>
              <a:cs typeface="隶书" charset="0"/>
            </a:endParaRP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776288" y="1500188"/>
            <a:ext cx="78676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14350" indent="-514350" algn="l">
              <a:spcBef>
                <a:spcPct val="0"/>
              </a:spcBef>
              <a:buFont typeface="Arial" charset="0"/>
              <a:buChar char="•"/>
            </a:pP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Subtle change of episodic memory is the earliest cognitive deficit in AD </a:t>
            </a:r>
            <a:r>
              <a:rPr kumimoji="1" lang="en-US" altLang="zh-CN" sz="2400" b="1" i="1" smtClean="0">
                <a:solidFill>
                  <a:srgbClr val="FFFFFF"/>
                </a:solidFill>
                <a:ea typeface="隶书" charset="0"/>
                <a:cs typeface="隶书" charset="0"/>
              </a:rPr>
              <a:t>(Schwindt &amp; Black, 1999, NeuroImage)</a:t>
            </a:r>
          </a:p>
        </p:txBody>
      </p:sp>
      <p:sp>
        <p:nvSpPr>
          <p:cNvPr id="6150" name="Rectangle 3"/>
          <p:cNvSpPr>
            <a:spLocks noChangeArrowheads="1"/>
          </p:cNvSpPr>
          <p:nvPr/>
        </p:nvSpPr>
        <p:spPr bwMode="auto">
          <a:xfrm>
            <a:off x="776288" y="2894013"/>
            <a:ext cx="78676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14350" indent="-514350" algn="l">
              <a:spcBef>
                <a:spcPct val="0"/>
              </a:spcBef>
              <a:buFont typeface="Arial" charset="0"/>
              <a:buChar char="•"/>
            </a:pP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Consistently decreased activation in AD patients during both encoding and retrieval stages of episodic memory </a:t>
            </a:r>
            <a:r>
              <a:rPr kumimoji="1" lang="en-US" altLang="zh-CN" sz="2400" b="1" i="1" smtClean="0">
                <a:solidFill>
                  <a:srgbClr val="FFFFFF"/>
                </a:solidFill>
                <a:ea typeface="隶书" charset="0"/>
                <a:cs typeface="隶书" charset="0"/>
              </a:rPr>
              <a:t>(Schwindt &amp; Black, 2009, NeuroImage)</a:t>
            </a:r>
          </a:p>
        </p:txBody>
      </p:sp>
      <p:sp>
        <p:nvSpPr>
          <p:cNvPr id="6151" name="Rectangle 3"/>
          <p:cNvSpPr>
            <a:spLocks noChangeArrowheads="1"/>
          </p:cNvSpPr>
          <p:nvPr/>
        </p:nvSpPr>
        <p:spPr bwMode="auto">
          <a:xfrm>
            <a:off x="776288" y="4760913"/>
            <a:ext cx="55102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14350" indent="-514350" algn="l">
              <a:spcBef>
                <a:spcPct val="0"/>
              </a:spcBef>
              <a:buFont typeface="Arial" charset="0"/>
              <a:buChar char="•"/>
            </a:pPr>
            <a:r>
              <a:rPr kumimoji="1" lang="en-US" altLang="zh-CN" sz="2800" b="1" smtClean="0">
                <a:solidFill>
                  <a:srgbClr val="FFFFFF"/>
                </a:solidFill>
                <a:ea typeface="隶书" charset="0"/>
                <a:cs typeface="隶书" charset="0"/>
              </a:rPr>
              <a:t>Mechanism of episodic memory consolidation after encoding?</a:t>
            </a:r>
            <a:endParaRPr kumimoji="1" lang="en-US" altLang="zh-CN" sz="2800" b="1" smtClean="0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6572250" y="4572000"/>
            <a:ext cx="1857375" cy="5000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6715125" y="4572000"/>
            <a:ext cx="1641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kumimoji="1" lang="en-US" altLang="zh-CN" sz="2800" b="1" smtClean="0">
                <a:solidFill>
                  <a:srgbClr val="FF0000"/>
                </a:solidFill>
                <a:ea typeface="隶书" charset="0"/>
                <a:cs typeface="隶书" charset="0"/>
              </a:rPr>
              <a:t>Encoding</a:t>
            </a:r>
            <a:endParaRPr lang="zh-CN" altLang="en-US" sz="2800" b="1" smtClean="0">
              <a:solidFill>
                <a:srgbClr val="FF0000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" name="下箭头 9"/>
          <p:cNvSpPr>
            <a:spLocks noChangeArrowheads="1"/>
          </p:cNvSpPr>
          <p:nvPr/>
        </p:nvSpPr>
        <p:spPr bwMode="auto">
          <a:xfrm>
            <a:off x="7215188" y="5143500"/>
            <a:ext cx="428625" cy="14287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6572250" y="5357813"/>
            <a:ext cx="1857375" cy="500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6500813" y="5357813"/>
            <a:ext cx="2014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kumimoji="1" lang="en-US" altLang="zh-CN" sz="2400" b="1" smtClean="0">
                <a:solidFill>
                  <a:srgbClr val="FF0000"/>
                </a:solidFill>
                <a:ea typeface="隶书" charset="0"/>
                <a:cs typeface="隶书" charset="0"/>
              </a:rPr>
              <a:t>Consolidation</a:t>
            </a:r>
            <a:endParaRPr lang="zh-CN" altLang="en-US" sz="2400" b="1" smtClean="0">
              <a:solidFill>
                <a:srgbClr val="FF0000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3" name="下箭头 12"/>
          <p:cNvSpPr>
            <a:spLocks noChangeArrowheads="1"/>
          </p:cNvSpPr>
          <p:nvPr/>
        </p:nvSpPr>
        <p:spPr bwMode="auto">
          <a:xfrm>
            <a:off x="7215188" y="5929313"/>
            <a:ext cx="428625" cy="14287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6572250" y="6143625"/>
            <a:ext cx="1857375" cy="5000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6786563" y="6143625"/>
            <a:ext cx="1598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kumimoji="1" lang="en-US" altLang="zh-CN" sz="2800" b="1" smtClean="0">
                <a:solidFill>
                  <a:srgbClr val="FF0000"/>
                </a:solidFill>
                <a:ea typeface="隶书" charset="0"/>
                <a:cs typeface="隶书" charset="0"/>
              </a:rPr>
              <a:t>Retrieval</a:t>
            </a:r>
            <a:endParaRPr lang="zh-CN" altLang="en-US" sz="2800" b="1" smtClean="0">
              <a:solidFill>
                <a:srgbClr val="FF0000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31830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50" grpId="0"/>
      <p:bldP spid="6151" grpId="0"/>
      <p:bldP spid="8" grpId="0" animBg="1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58758793-B796-F448-9194-7221C1B7789B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98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14691" name="Rectangle 2"/>
          <p:cNvSpPr>
            <a:spLocks noGrp="1" noChangeArrowheads="1"/>
          </p:cNvSpPr>
          <p:nvPr>
            <p:ph type="title"/>
          </p:nvPr>
        </p:nvSpPr>
        <p:spPr>
          <a:xfrm>
            <a:off x="1785938" y="500063"/>
            <a:ext cx="6072187" cy="1257300"/>
          </a:xfrm>
        </p:spPr>
        <p:txBody>
          <a:bodyPr/>
          <a:lstStyle/>
          <a:p>
            <a:pPr algn="l" eaLnBrk="1" hangingPunct="1"/>
            <a:r>
              <a:rPr lang="en-US" altLang="zh-CN" sz="3200" b="1">
                <a:latin typeface="Times New Roman" charset="0"/>
                <a:ea typeface="楷体_GB2312" charset="0"/>
                <a:cs typeface="楷体_GB2312" charset="0"/>
              </a:rPr>
              <a:t>Resting-state fMRI,  memory consolidation, APOE </a:t>
            </a:r>
            <a:r>
              <a:rPr kumimoji="1" lang="en-US" altLang="zh-CN" sz="3200" b="1">
                <a:latin typeface="Times New Roman" charset="0"/>
                <a:ea typeface="隶书" charset="0"/>
                <a:cs typeface="隶书" charset="0"/>
                <a:sym typeface="Symbol" charset="0"/>
              </a:rPr>
              <a:t></a:t>
            </a:r>
            <a:r>
              <a:rPr kumimoji="1" lang="en-US" altLang="zh-CN" sz="3200" b="1">
                <a:latin typeface="Times New Roman" charset="0"/>
                <a:ea typeface="隶书" charset="0"/>
                <a:cs typeface="隶书" charset="0"/>
              </a:rPr>
              <a:t>4</a:t>
            </a:r>
            <a:r>
              <a:rPr lang="en-US" altLang="zh-CN" sz="3200" b="1">
                <a:latin typeface="Times New Roman" charset="0"/>
                <a:ea typeface="楷体_GB2312" charset="0"/>
                <a:cs typeface="楷体_GB2312" charset="0"/>
              </a:rPr>
              <a:t>  </a:t>
            </a:r>
            <a:r>
              <a:rPr lang="en-US" altLang="zh-CN" sz="3200">
                <a:solidFill>
                  <a:srgbClr val="FFFF00"/>
                </a:solidFill>
                <a:latin typeface="Times New Roman" charset="0"/>
                <a:ea typeface="楷体_GB2312" charset="0"/>
                <a:cs typeface="楷体_GB2312" charset="0"/>
              </a:rPr>
              <a:t/>
            </a:r>
            <a:br>
              <a:rPr lang="en-US" altLang="zh-CN" sz="3200">
                <a:solidFill>
                  <a:srgbClr val="FFFF00"/>
                </a:solidFill>
                <a:latin typeface="Times New Roman" charset="0"/>
                <a:ea typeface="楷体_GB2312" charset="0"/>
                <a:cs typeface="楷体_GB2312" charset="0"/>
              </a:rPr>
            </a:br>
            <a:endParaRPr lang="en-US" altLang="zh-CN" sz="3200" b="1">
              <a:solidFill>
                <a:schemeClr val="tx1"/>
              </a:solidFill>
              <a:latin typeface="Comic Sans MS" charset="0"/>
              <a:ea typeface="隶书" charset="0"/>
              <a:cs typeface="隶书" charset="0"/>
            </a:endParaRP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571500" y="2357438"/>
            <a:ext cx="83581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14350" indent="-514350" algn="l">
              <a:spcBef>
                <a:spcPct val="0"/>
              </a:spcBef>
              <a:buFont typeface="Arial" charset="0"/>
              <a:buChar char="•"/>
            </a:pP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Question-1: Resting-state fMRI, hippocampus activity, and APOE </a:t>
            </a: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  <a:sym typeface="Symbol" charset="0"/>
              </a:rPr>
              <a:t></a:t>
            </a: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4 healthy carriers?</a:t>
            </a:r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571500" y="3929063"/>
            <a:ext cx="82867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14350" indent="-514350" algn="l">
              <a:spcBef>
                <a:spcPct val="0"/>
              </a:spcBef>
              <a:buFont typeface="Arial" charset="0"/>
              <a:buChar char="•"/>
            </a:pP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Question-2: Spontaneous activity modulation by episodic memory task in the brain regions for encoding?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8449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69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26585B3C-2C94-ED49-8BB3-97FBA577CFBE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99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15715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313" y="385763"/>
            <a:ext cx="6072187" cy="1257300"/>
          </a:xfrm>
        </p:spPr>
        <p:txBody>
          <a:bodyPr/>
          <a:lstStyle/>
          <a:p>
            <a:pPr algn="l" eaLnBrk="1" hangingPunct="1"/>
            <a:r>
              <a:rPr lang="en-US" altLang="zh-CN" sz="3200" b="1">
                <a:latin typeface="Times New Roman" charset="0"/>
                <a:ea typeface="楷体_GB2312" charset="0"/>
                <a:cs typeface="楷体_GB2312" charset="0"/>
              </a:rPr>
              <a:t>Resting-state fMRI,  memory consolidation, APOE </a:t>
            </a:r>
            <a:r>
              <a:rPr kumimoji="1" lang="en-US" altLang="zh-CN" sz="3200" b="1">
                <a:latin typeface="Times New Roman" charset="0"/>
                <a:ea typeface="隶书" charset="0"/>
                <a:cs typeface="隶书" charset="0"/>
                <a:sym typeface="Symbol" charset="0"/>
              </a:rPr>
              <a:t></a:t>
            </a:r>
            <a:r>
              <a:rPr kumimoji="1" lang="en-US" altLang="zh-CN" sz="3200" b="1">
                <a:latin typeface="Times New Roman" charset="0"/>
                <a:ea typeface="隶书" charset="0"/>
                <a:cs typeface="隶书" charset="0"/>
              </a:rPr>
              <a:t>4</a:t>
            </a:r>
            <a:r>
              <a:rPr lang="en-US" altLang="zh-CN" sz="3200" b="1">
                <a:latin typeface="Times New Roman" charset="0"/>
                <a:ea typeface="楷体_GB2312" charset="0"/>
                <a:cs typeface="楷体_GB2312" charset="0"/>
              </a:rPr>
              <a:t>  </a:t>
            </a:r>
            <a:r>
              <a:rPr lang="en-US" altLang="zh-CN" sz="3200">
                <a:solidFill>
                  <a:srgbClr val="FFFF00"/>
                </a:solidFill>
                <a:latin typeface="Times New Roman" charset="0"/>
                <a:ea typeface="楷体_GB2312" charset="0"/>
                <a:cs typeface="楷体_GB2312" charset="0"/>
              </a:rPr>
              <a:t/>
            </a:r>
            <a:br>
              <a:rPr lang="en-US" altLang="zh-CN" sz="3200">
                <a:solidFill>
                  <a:srgbClr val="FFFF00"/>
                </a:solidFill>
                <a:latin typeface="Times New Roman" charset="0"/>
                <a:ea typeface="楷体_GB2312" charset="0"/>
                <a:cs typeface="楷体_GB2312" charset="0"/>
              </a:rPr>
            </a:br>
            <a:endParaRPr lang="en-US" altLang="zh-CN" sz="3200" b="1">
              <a:solidFill>
                <a:schemeClr val="tx1"/>
              </a:solidFill>
              <a:latin typeface="Comic Sans MS" charset="0"/>
              <a:ea typeface="隶书" charset="0"/>
              <a:cs typeface="隶书" charset="0"/>
            </a:endParaRP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571500" y="1714500"/>
            <a:ext cx="8358188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14350" indent="-514350" algn="l">
              <a:spcBef>
                <a:spcPct val="0"/>
              </a:spcBef>
            </a:pP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Participants:</a:t>
            </a:r>
          </a:p>
          <a:p>
            <a:pPr marL="514350" indent="-514350" algn="l">
              <a:spcBef>
                <a:spcPct val="0"/>
              </a:spcBef>
            </a:pPr>
            <a:endParaRPr kumimoji="1" lang="en-US" altLang="zh-CN" sz="2800" b="1" smtClean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 marL="514350" indent="-514350" algn="l">
              <a:spcBef>
                <a:spcPct val="0"/>
              </a:spcBef>
              <a:buFont typeface="Arial" charset="0"/>
              <a:buChar char="•"/>
            </a:pP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917 students</a:t>
            </a:r>
          </a:p>
          <a:p>
            <a:pPr marL="514350" indent="-514350" algn="l">
              <a:spcBef>
                <a:spcPct val="0"/>
              </a:spcBef>
            </a:pP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           </a:t>
            </a:r>
            <a:r>
              <a:rPr kumimoji="1" lang="el-GR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2/2</a:t>
            </a: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   </a:t>
            </a:r>
            <a:r>
              <a:rPr kumimoji="1" lang="el-GR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2/3</a:t>
            </a: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  </a:t>
            </a:r>
            <a:r>
              <a:rPr kumimoji="1" lang="el-GR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 2/4</a:t>
            </a: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   </a:t>
            </a:r>
            <a:r>
              <a:rPr kumimoji="1" lang="el-GR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3/3</a:t>
            </a: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   </a:t>
            </a:r>
            <a:r>
              <a:rPr kumimoji="1" lang="el-GR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3/4</a:t>
            </a: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   </a:t>
            </a:r>
            <a:r>
              <a:rPr kumimoji="1" lang="el-GR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4/4</a:t>
            </a:r>
            <a:endParaRPr kumimoji="1" lang="en-US" altLang="zh-CN" sz="2800" b="1" smtClean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 marL="514350" indent="-514350" algn="l">
              <a:spcBef>
                <a:spcPct val="0"/>
              </a:spcBef>
            </a:pP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            1      52    13   799   51     1</a:t>
            </a:r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571500" y="4187825"/>
            <a:ext cx="82867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14350" indent="-514350" algn="l">
              <a:spcBef>
                <a:spcPct val="0"/>
              </a:spcBef>
              <a:buFont typeface="Arial" charset="0"/>
              <a:buChar char="•"/>
            </a:pP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Two groups of healthy APOE carriers: </a:t>
            </a: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  <a:sym typeface="Symbol" charset="0"/>
              </a:rPr>
              <a:t></a:t>
            </a: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4/3 vs. </a:t>
            </a: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  <a:sym typeface="Symbol" charset="0"/>
              </a:rPr>
              <a:t>2</a:t>
            </a:r>
            <a:r>
              <a:rPr kumimoji="1" lang="en-US" altLang="zh-CN" sz="2800" b="1" smtClean="0">
                <a:solidFill>
                  <a:srgbClr val="FFFF00"/>
                </a:solidFill>
                <a:ea typeface="隶书" charset="0"/>
                <a:cs typeface="隶书" charset="0"/>
              </a:rPr>
              <a:t>/3,  n = 20 vs 19, (half males), 18 – 23 yrs from BNU, match for IQ and education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240537" y="6400800"/>
            <a:ext cx="35807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Wang, , Yan </a:t>
            </a:r>
            <a:r>
              <a:rPr lang="en-US" altLang="zh-CN" i="1" dirty="0">
                <a:solidFill>
                  <a:schemeClr val="tx2"/>
                </a:solidFill>
                <a:ea typeface="宋体" charset="0"/>
                <a:cs typeface="宋体" charset="0"/>
              </a:rPr>
              <a:t>et al., </a:t>
            </a:r>
            <a:r>
              <a:rPr lang="en-US" altLang="zh-CN" i="1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2012. </a:t>
            </a:r>
            <a:r>
              <a:rPr lang="en-US" altLang="zh-CN" i="1" dirty="0" err="1" smtClean="0">
                <a:solidFill>
                  <a:schemeClr val="tx2"/>
                </a:solidFill>
                <a:ea typeface="宋体" charset="0"/>
                <a:cs typeface="宋体" charset="0"/>
              </a:rPr>
              <a:t>PLoS</a:t>
            </a:r>
            <a:r>
              <a:rPr lang="en-US" altLang="zh-CN" i="1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 ONE</a:t>
            </a:r>
            <a:endParaRPr lang="en-US" altLang="zh-CN" i="1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4026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6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4|2.4|6.5|1.7|5.3|3.4|6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6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5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4|2.4|6.5|1.7|5.3|3.4|6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4.7|8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62.8|8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3.9|0.9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5.3|6.1|5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8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6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1.6|5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4|11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|1.2|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73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7|105.9|21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|13.8|1.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2.9|5.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2.9|5.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3|2.4|2.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9|25.7|2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heme/theme1.xml><?xml version="1.0" encoding="utf-8"?>
<a:theme xmlns:a="http://schemas.openxmlformats.org/drawingml/2006/main" name="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9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31382</TotalTime>
  <Words>4210</Words>
  <Application>Microsoft Macintosh PowerPoint</Application>
  <PresentationFormat>On-screen Show (4:3)</PresentationFormat>
  <Paragraphs>1097</Paragraphs>
  <Slides>129</Slides>
  <Notes>100</Notes>
  <HiddenSlides>2</HiddenSlides>
  <MMClips>3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129</vt:i4>
      </vt:variant>
    </vt:vector>
  </HeadingPairs>
  <TitlesOfParts>
    <vt:vector size="138" baseType="lpstr">
      <vt:lpstr>137TGp_tech_dark_v2</vt:lpstr>
      <vt:lpstr>2_137TGp_tech_dark_v2</vt:lpstr>
      <vt:lpstr>1_137TGp_tech_dark_v2</vt:lpstr>
      <vt:lpstr>3_137TGp_tech_dark_v2</vt:lpstr>
      <vt:lpstr>19_137TGp_tech_dark_v2</vt:lpstr>
      <vt:lpstr>4_137TGp_tech_dark_v2</vt:lpstr>
      <vt:lpstr>5_137TGp_tech_dark_v2</vt:lpstr>
      <vt:lpstr>Image</vt:lpstr>
      <vt:lpstr>Document</vt:lpstr>
      <vt:lpstr>Resting-state fMRI: Principles, Data Analyses and Applications to Cognitive Science and Brain Disorders </vt:lpstr>
      <vt:lpstr>Outline</vt:lpstr>
      <vt:lpstr>Resting-State fMRI: Principles</vt:lpstr>
      <vt:lpstr>Resting-State fMRI: Principles</vt:lpstr>
      <vt:lpstr>Resting-State fMRI: Principles</vt:lpstr>
      <vt:lpstr>Resting-State fMRI: Principles</vt:lpstr>
      <vt:lpstr>Resting-State fMRI: Principles</vt:lpstr>
      <vt:lpstr>Resting-State fMRI: Principles</vt:lpstr>
      <vt:lpstr>Resting-State fMRI: Principles</vt:lpstr>
      <vt:lpstr>Outline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PowerPoint Presentation</vt:lpstr>
      <vt:lpstr>PowerPoint Presentation</vt:lpstr>
      <vt:lpstr>Computational Methodology</vt:lpstr>
      <vt:lpstr>Computational Methodology</vt:lpstr>
      <vt:lpstr> Regional Homogeneity (ReHo)</vt:lpstr>
      <vt:lpstr>ReHo: motor task state vs. pure resting state</vt:lpstr>
      <vt:lpstr>Amplitude of low frequency fluctuations </vt:lpstr>
      <vt:lpstr>ALFF</vt:lpstr>
      <vt:lpstr>Improvement: fractional ALFF</vt:lpstr>
      <vt:lpstr>Improvement: fractional ALFF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Outline</vt:lpstr>
      <vt:lpstr>Methodological Issues </vt:lpstr>
      <vt:lpstr> Different resting conditions?</vt:lpstr>
      <vt:lpstr> Different resting conditions?</vt:lpstr>
      <vt:lpstr> Different resting conditions?</vt:lpstr>
      <vt:lpstr> Different resting conditions?</vt:lpstr>
      <vt:lpstr> Different resting conditions?</vt:lpstr>
      <vt:lpstr> Order of resting-state conditions?</vt:lpstr>
      <vt:lpstr> Order of resting-state conditions?</vt:lpstr>
      <vt:lpstr> Order of resting-state conditions?</vt:lpstr>
      <vt:lpstr>Methodological Issues </vt:lpstr>
      <vt:lpstr>Head motion matters</vt:lpstr>
      <vt:lpstr>Head motion matters</vt:lpstr>
      <vt:lpstr>Head motion matters</vt:lpstr>
      <vt:lpstr>Head motion matters</vt:lpstr>
      <vt:lpstr>Head motion matters</vt:lpstr>
      <vt:lpstr>Methodological Issues </vt:lpstr>
      <vt:lpstr>Global Signal Regression</vt:lpstr>
      <vt:lpstr>Global Signal Regression</vt:lpstr>
      <vt:lpstr>Global Signal Regression</vt:lpstr>
      <vt:lpstr>Global Signal Regression</vt:lpstr>
      <vt:lpstr>Global Signal Regression</vt:lpstr>
      <vt:lpstr>Global Signal Regression</vt:lpstr>
      <vt:lpstr>Methodological Issues </vt:lpstr>
      <vt:lpstr>Standardization</vt:lpstr>
      <vt:lpstr>Standardization</vt:lpstr>
      <vt:lpstr>PowerPoint Presentation</vt:lpstr>
      <vt:lpstr>Systematic Variation in Common Standardization Parameters: Global Mean</vt:lpstr>
      <vt:lpstr>Systematic Variation in Common Standardization Parameters: Global SD </vt:lpstr>
      <vt:lpstr>The Impact of Standardization Procedures on Confound Variables: Site Effects </vt:lpstr>
      <vt:lpstr>The Impact of Standardization Procedures on Confound Variables: Motion Effects </vt:lpstr>
      <vt:lpstr>The Impact of Standardization Procedures on Variables of Interest: Age Effects </vt:lpstr>
      <vt:lpstr>The Impact of Standardization Procedures on Variables of Interest: Sex Effects </vt:lpstr>
      <vt:lpstr>The Impact of Standardization Procedures on Variables of Interest: Age Effects </vt:lpstr>
      <vt:lpstr>Methodological Issues </vt:lpstr>
      <vt:lpstr>Outline</vt:lpstr>
      <vt:lpstr>Data Processing Assistant for Resting-State fMRI (DPARSF)</vt:lpstr>
      <vt:lpstr>DPABI: a toolbox for Data Processing &amp; Analysis of Brain Imaging</vt:lpstr>
      <vt:lpstr>Data Organization</vt:lpstr>
      <vt:lpstr>Resting State fMRI Data Processing</vt:lpstr>
      <vt:lpstr>PowerPoint Presentation</vt:lpstr>
      <vt:lpstr>PowerPoint Presentation</vt:lpstr>
      <vt:lpstr>Quality Control</vt:lpstr>
      <vt:lpstr>Quality Control</vt:lpstr>
      <vt:lpstr>Quality Control</vt:lpstr>
      <vt:lpstr>PowerPoint Presentation</vt:lpstr>
      <vt:lpstr>Statistical Analysis</vt:lpstr>
      <vt:lpstr>PowerPoint Presentation</vt:lpstr>
      <vt:lpstr>PowerPoint Presentation</vt:lpstr>
      <vt:lpstr>PowerPoint Presentation</vt:lpstr>
      <vt:lpstr>PowerPoint Presentation</vt:lpstr>
      <vt:lpstr>Further Help</vt:lpstr>
      <vt:lpstr>PowerPoint Presentation</vt:lpstr>
      <vt:lpstr>Outline</vt:lpstr>
      <vt:lpstr>PowerPoint Presentation</vt:lpstr>
      <vt:lpstr>Resting-state fMRI and memory consolidation</vt:lpstr>
      <vt:lpstr>Enhanced brain correlations during rest are related to memory for recent experiences</vt:lpstr>
      <vt:lpstr>Enhanced brain correlations during rest are related to memory for recent experiences</vt:lpstr>
      <vt:lpstr>Episodic memory and Alzheimer disease:</vt:lpstr>
      <vt:lpstr>Resting-state fMRI,  memory consolidation, APOE 4   </vt:lpstr>
      <vt:lpstr>Resting-state fMRI,  memory consolidation, APOE 4   </vt:lpstr>
      <vt:lpstr> 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Direct Cortical Stimulation </vt:lpstr>
      <vt:lpstr>PowerPoint Presentation</vt:lpstr>
      <vt:lpstr>PowerPoint Presentation</vt:lpstr>
      <vt:lpstr>PowerPoint Presentation</vt:lpstr>
      <vt:lpstr>Sensitive</vt:lpstr>
      <vt:lpstr>Reliable</vt:lpstr>
      <vt:lpstr>amenability to aggregation</vt:lpstr>
      <vt:lpstr>Future Directions</vt:lpstr>
      <vt:lpstr>Further Help</vt:lpstr>
      <vt:lpstr>Further Help</vt:lpstr>
      <vt:lpstr>PowerPoint Presentation</vt:lpstr>
      <vt:lpstr>PowerPoint Presentation</vt:lpstr>
      <vt:lpstr>PowerPoint Presentation</vt:lpstr>
      <vt:lpstr>PowerPoint Presentation</vt:lpstr>
      <vt:lpstr>The R-fMRI Maps Project</vt:lpstr>
      <vt:lpstr>PowerPoint Presentation</vt:lpstr>
      <vt:lpstr>Acknowledgments</vt:lpstr>
      <vt:lpstr>Thanks for your attention!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Processing Demo of Resting-State fMRI</dc:title>
  <dc:creator>YAN Chao-Gan</dc:creator>
  <cp:lastModifiedBy>Chao-Gan Yan</cp:lastModifiedBy>
  <cp:revision>3374</cp:revision>
  <dcterms:created xsi:type="dcterms:W3CDTF">2011-10-28T16:55:06Z</dcterms:created>
  <dcterms:modified xsi:type="dcterms:W3CDTF">2015-11-16T05:41:02Z</dcterms:modified>
</cp:coreProperties>
</file>